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81" r:id="rId3"/>
    <p:sldId id="270" r:id="rId4"/>
    <p:sldId id="285" r:id="rId5"/>
    <p:sldId id="257" r:id="rId6"/>
    <p:sldId id="258" r:id="rId7"/>
    <p:sldId id="276" r:id="rId8"/>
    <p:sldId id="275" r:id="rId9"/>
    <p:sldId id="291" r:id="rId10"/>
    <p:sldId id="274" r:id="rId11"/>
    <p:sldId id="288" r:id="rId12"/>
    <p:sldId id="290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E2B"/>
    <a:srgbClr val="F79F1A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2371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FFC000">
                <a:alpha val="5098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8FB2D7B-8D0D-03A6-7E7E-81CA900FA9B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947490-D8AC-631F-0738-ECDB112685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A83F20-EA74-4B40-9E88-EBAC6255924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19AC30-1B3E-7F84-DC38-40929F3DEE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A2518D-1FF8-9B7A-7E35-3CAE0F7E7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9BFE2D-3503-4F3A-9970-3925C44CC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74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jpeg>
</file>

<file path=ppt/media/image42.png>
</file>

<file path=ppt/media/image43.svg>
</file>

<file path=ppt/media/image44.jpeg>
</file>

<file path=ppt/media/image45.jpe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p4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ACDF65-FC5C-4B9C-A32A-4FE3A95B3B7F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F1D5A9-B137-4677-B278-153E592DDE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051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23909-4286-76C4-39EA-724512CA9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54960"/>
            <a:ext cx="9144000" cy="65500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47CA31-DA87-65A5-0F21-6974678D0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Google Shape;242;p1">
            <a:extLst>
              <a:ext uri="{FF2B5EF4-FFF2-40B4-BE49-F238E27FC236}">
                <a16:creationId xmlns:a16="http://schemas.microsoft.com/office/drawing/2014/main" id="{B56791CE-A942-20E1-A53B-AF3168EF4840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 rot="687515">
            <a:off x="156423" y="4390038"/>
            <a:ext cx="1363554" cy="4358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43;p1">
            <a:extLst>
              <a:ext uri="{FF2B5EF4-FFF2-40B4-BE49-F238E27FC236}">
                <a16:creationId xmlns:a16="http://schemas.microsoft.com/office/drawing/2014/main" id="{B361D58B-A7CB-243D-80C6-2CBD4EE27037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 rot="-687515" flipH="1">
            <a:off x="10672023" y="4270924"/>
            <a:ext cx="1363554" cy="43588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2B503CD-862A-F0A7-C7D2-BB5664C4EBCB}"/>
              </a:ext>
            </a:extLst>
          </p:cNvPr>
          <p:cNvGrpSpPr/>
          <p:nvPr userDrawn="1"/>
        </p:nvGrpSpPr>
        <p:grpSpPr>
          <a:xfrm>
            <a:off x="520573" y="138102"/>
            <a:ext cx="4732147" cy="1689763"/>
            <a:chOff x="2847213" y="-214617"/>
            <a:chExt cx="7681495" cy="2742920"/>
          </a:xfrm>
        </p:grpSpPr>
        <p:sp>
          <p:nvSpPr>
            <p:cNvPr id="7" name="Google Shape;239;p1">
              <a:extLst>
                <a:ext uri="{FF2B5EF4-FFF2-40B4-BE49-F238E27FC236}">
                  <a16:creationId xmlns:a16="http://schemas.microsoft.com/office/drawing/2014/main" id="{A2695CB0-3CEA-32F6-30D6-163C528A1F6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778093" y="761256"/>
              <a:ext cx="4750615" cy="12486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vert="horz" wrap="square" lIns="91425" tIns="45700" rIns="91425" bIns="45700" rtlCol="0" anchor="t" anchorCtr="0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spcBef>
                  <a:spcPts val="0"/>
                </a:spcBef>
                <a:buClr>
                  <a:srgbClr val="477ED6"/>
                </a:buClr>
                <a:buSzPts val="4000"/>
                <a:buFont typeface="Poppins"/>
                <a:buNone/>
              </a:pPr>
              <a:r>
                <a:rPr 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Poppins"/>
                  <a:ea typeface="Poppins"/>
                  <a:cs typeface="Poppins"/>
                  <a:sym typeface="Poppins"/>
                </a:rPr>
                <a:t>The</a:t>
              </a:r>
              <a:r>
                <a:rPr lang="en-US" sz="2400" b="1" dirty="0">
                  <a:solidFill>
                    <a:srgbClr val="F79F1A"/>
                  </a:solidFill>
                  <a:latin typeface="Poppins"/>
                  <a:ea typeface="Poppins"/>
                  <a:cs typeface="Poppins"/>
                  <a:sym typeface="Poppins"/>
                </a:rPr>
                <a:t> Biggest Tech Award </a:t>
              </a:r>
              <a:r>
                <a:rPr 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Poppins"/>
                  <a:ea typeface="Poppins"/>
                  <a:cs typeface="Poppins"/>
                  <a:sym typeface="Poppins"/>
                </a:rPr>
                <a:t>of Nepal</a:t>
              </a:r>
              <a:endPara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B8930CC-624D-2851-05A8-EA12601B11A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847213" y="-214617"/>
              <a:ext cx="2742919" cy="2742920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4C8290E-5CED-C637-857B-2CF1A511C603}"/>
                </a:ext>
              </a:extLst>
            </p:cNvPr>
            <p:cNvCxnSpPr/>
            <p:nvPr userDrawn="1"/>
          </p:nvCxnSpPr>
          <p:spPr>
            <a:xfrm>
              <a:off x="5778092" y="571500"/>
              <a:ext cx="0" cy="1438409"/>
            </a:xfrm>
            <a:prstGeom prst="line">
              <a:avLst/>
            </a:prstGeom>
            <a:ln w="38100">
              <a:solidFill>
                <a:srgbClr val="F79F1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044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94047-1E19-A87E-1A7B-1D410119A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8D042B-6852-5656-6AE6-E7D8A107A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B7CE1-1C5D-59C1-C04A-612F9BA02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21E99-2584-44EC-8861-8859928548FD}" type="datetime1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5D59D-184A-A901-E151-FDB094D46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 of Your Startup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A0EC6-0B71-DD79-78DE-0C1D29504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783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5DAD69-2B6E-06DE-C945-91ACAC3992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4D456E-538D-BBB4-88F6-949D6AB4B7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94971-1101-C548-A38E-531B449A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15CCD-4056-4E92-9E7E-8A804CD4FD66}" type="datetime1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F32C5-4E98-9273-3322-1B852207A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 of Your Startup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E6156-BE66-009F-075C-99740B259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52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8C51A-7DB2-250D-F545-AC9FAF611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E1424-C09E-C22C-BF94-986A10655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5373B-A22A-44D9-30A9-C24556947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32551-C575-443B-9074-518CA67781B7}" type="datetime1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F48E5-22CC-E392-AE27-99FD094CC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 of Your Startup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122EC-96AD-2FCE-90B1-13FF2798D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BB68A9F5-96B4-85CD-8134-CAFF0B50CABE}"/>
              </a:ext>
            </a:extLst>
          </p:cNvPr>
          <p:cNvSpPr/>
          <p:nvPr userDrawn="1"/>
        </p:nvSpPr>
        <p:spPr>
          <a:xfrm>
            <a:off x="264160" y="762000"/>
            <a:ext cx="492760" cy="492760"/>
          </a:xfrm>
          <a:prstGeom prst="chevron">
            <a:avLst/>
          </a:prstGeom>
          <a:solidFill>
            <a:srgbClr val="F79F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2" name="Picture 11" descr="A logo for a award&#10;&#10;Description automatically generated with medium confidence">
            <a:extLst>
              <a:ext uri="{FF2B5EF4-FFF2-40B4-BE49-F238E27FC236}">
                <a16:creationId xmlns:a16="http://schemas.microsoft.com/office/drawing/2014/main" id="{79FEC66F-4392-B6A5-FF64-48232B051D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461" y="0"/>
            <a:ext cx="1085237" cy="108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989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E4DA8-F0A8-E714-631A-43ABD1212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472A9F-4743-50D7-3123-59422927F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46D98-CAF9-DB86-638E-BF652484C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2CC52-68B2-4C3E-8276-742E913E8D3E}" type="datetime1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6E322-8CAD-CFE2-0086-1643C2A09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 of Your Startup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4DC13-1091-1E07-188F-815B6F1C4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logo for a award&#10;&#10;Description automatically generated with medium confidence">
            <a:extLst>
              <a:ext uri="{FF2B5EF4-FFF2-40B4-BE49-F238E27FC236}">
                <a16:creationId xmlns:a16="http://schemas.microsoft.com/office/drawing/2014/main" id="{BDAB166B-508B-60BB-6897-8D34B0C1A3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461" y="0"/>
            <a:ext cx="1085237" cy="108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374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BF8C3-C7D9-028F-FE8C-7F780A154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7850D-43EA-8F69-9B95-231501E0AD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15CA5A-0A04-C63D-934E-114AB679F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57D68F-343F-940C-A8E7-1C8D6D364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35E7C-82EA-4CB2-A790-D8055E1166E9}" type="datetime1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37E2AD-6649-E313-989E-E985F7270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 of Your Startup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6AE1C-C3B2-8352-B446-663C5CC63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D7B996BB-0631-6E10-CC70-D8EDF89E1106}"/>
              </a:ext>
            </a:extLst>
          </p:cNvPr>
          <p:cNvSpPr/>
          <p:nvPr userDrawn="1"/>
        </p:nvSpPr>
        <p:spPr>
          <a:xfrm>
            <a:off x="264160" y="762000"/>
            <a:ext cx="492760" cy="492760"/>
          </a:xfrm>
          <a:prstGeom prst="chevron">
            <a:avLst/>
          </a:prstGeom>
          <a:solidFill>
            <a:srgbClr val="F79F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 descr="A logo for a award&#10;&#10;Description automatically generated with medium confidence">
            <a:extLst>
              <a:ext uri="{FF2B5EF4-FFF2-40B4-BE49-F238E27FC236}">
                <a16:creationId xmlns:a16="http://schemas.microsoft.com/office/drawing/2014/main" id="{7B467BBF-022D-10A1-9586-B0E0C47E6D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461" y="0"/>
            <a:ext cx="1085237" cy="108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028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8900D-5007-70D1-FE96-4C0BCF8B4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77D79-AED3-9C26-369C-DD190D16E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0379E2-40DF-5F64-7B63-A1A2314964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B324A-D25C-8C08-C82B-B1207A3738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A19843-6671-7F35-B6A4-53E53D74A9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569713-5B27-164A-826A-7104CC4AD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194F6-50D2-4D00-860F-017862FA44C7}" type="datetime1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1E2CE5-A7D8-9F1D-5A02-1923C2C5C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 of Your Startup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E232DF-880D-3F24-2D7F-F751CFDF6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AA39728A-BC60-A3AC-36D0-A54B1A2E9997}"/>
              </a:ext>
            </a:extLst>
          </p:cNvPr>
          <p:cNvSpPr/>
          <p:nvPr userDrawn="1"/>
        </p:nvSpPr>
        <p:spPr>
          <a:xfrm>
            <a:off x="264160" y="762000"/>
            <a:ext cx="492760" cy="492760"/>
          </a:xfrm>
          <a:prstGeom prst="chevron">
            <a:avLst/>
          </a:prstGeom>
          <a:solidFill>
            <a:srgbClr val="F79F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2" name="Picture 11" descr="A logo for a award&#10;&#10;Description automatically generated with medium confidence">
            <a:extLst>
              <a:ext uri="{FF2B5EF4-FFF2-40B4-BE49-F238E27FC236}">
                <a16:creationId xmlns:a16="http://schemas.microsoft.com/office/drawing/2014/main" id="{6AEFFC97-D266-F920-A8D3-38FD66A920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461" y="0"/>
            <a:ext cx="1085237" cy="108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56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E467A-5E11-0BA0-3DDA-8E387047D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FC3FE1-9C0E-7BF1-4A75-58F5B3F8C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1838E-F37D-40E8-9812-EAA9A2CA63A0}" type="datetime1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EBD02F-6B0F-3E52-ACDC-F06A6C911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 of Your Startup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5E3384-AEC6-409C-3227-6C1C20129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2AD58BDE-8F19-B4B5-A070-8AAFEF4F8D23}"/>
              </a:ext>
            </a:extLst>
          </p:cNvPr>
          <p:cNvSpPr/>
          <p:nvPr userDrawn="1"/>
        </p:nvSpPr>
        <p:spPr>
          <a:xfrm>
            <a:off x="264160" y="762000"/>
            <a:ext cx="492760" cy="492760"/>
          </a:xfrm>
          <a:prstGeom prst="chevron">
            <a:avLst/>
          </a:prstGeom>
          <a:solidFill>
            <a:srgbClr val="F79F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 descr="A logo for a award&#10;&#10;Description automatically generated with medium confidence">
            <a:extLst>
              <a:ext uri="{FF2B5EF4-FFF2-40B4-BE49-F238E27FC236}">
                <a16:creationId xmlns:a16="http://schemas.microsoft.com/office/drawing/2014/main" id="{B83A51BA-77B0-8B56-22DB-D79EB38EEF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461" y="0"/>
            <a:ext cx="1085237" cy="108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454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61FB45-4AC7-A1B4-F123-3999D0CCE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5EF7F-6F42-4E0C-A676-484250971DEB}" type="datetime1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2099CC-EB4C-E89A-D605-C0A5EF9E9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 of Your Startup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F475A-BF3B-2772-60B4-E8FC7D1BC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A logo for a award&#10;&#10;Description automatically generated with medium confidence">
            <a:extLst>
              <a:ext uri="{FF2B5EF4-FFF2-40B4-BE49-F238E27FC236}">
                <a16:creationId xmlns:a16="http://schemas.microsoft.com/office/drawing/2014/main" id="{595E0ADC-310F-C2CC-78D7-E6F5C8816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461" y="0"/>
            <a:ext cx="1085237" cy="108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44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B9972-738D-DE1A-7401-B395B7EF4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AA593-78F8-D364-2845-92F61E2AA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A49944-696F-35A4-40AA-D5C6AFB91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48C64-7F7C-4EBF-B74D-D98E1F3F0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37CE8-E97F-4C62-A46E-5D5E2811CE5B}" type="datetime1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10C8F-9F30-624C-9919-3DA290CF8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 of Your Startup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BA6674-18F3-9D14-FE0C-6B73CAD7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logo for a award&#10;&#10;Description automatically generated with medium confidence">
            <a:extLst>
              <a:ext uri="{FF2B5EF4-FFF2-40B4-BE49-F238E27FC236}">
                <a16:creationId xmlns:a16="http://schemas.microsoft.com/office/drawing/2014/main" id="{C5E3A67A-B8D3-DD09-353A-A1DF83AC3A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461" y="0"/>
            <a:ext cx="1085237" cy="108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626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CB601-9A74-3D9C-8D4E-978780334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FF31C-F41E-DD23-E672-026A800B0F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A9478-C1A4-53B5-58AB-CF4E570602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33A69-A961-935B-24D1-D93B51338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1231-BEE6-4444-A5FC-A010A6805D24}" type="datetime1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5F8847-1149-6121-EB7D-B92C3BD1A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Name of Your Startup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58B6F6-3742-A3CE-B361-DD47C73CD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logo for a award&#10;&#10;Description automatically generated with medium confidence">
            <a:extLst>
              <a:ext uri="{FF2B5EF4-FFF2-40B4-BE49-F238E27FC236}">
                <a16:creationId xmlns:a16="http://schemas.microsoft.com/office/drawing/2014/main" id="{ECD5126F-7E96-9CAA-FDE8-742E1D20C1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461" y="0"/>
            <a:ext cx="1085237" cy="108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005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4E15D3-B31C-D961-5A9B-F0C34BBF7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38C207-DF77-F4E5-DC5E-487DEA8A2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3C90A-FE60-744D-5B5A-66B366F0A8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9324AA-8C7A-4B46-8ADA-A195F86B0B85}" type="datetime1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81FA3-73C2-B498-7CB7-460B6850B7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Name of Your Startup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F5150-497A-29EE-C3D8-0936317792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5F1C6E-CB43-4EEB-BCFC-DCF207AA3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70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Poppins" panose="00000500000000000000" pitchFamily="2" charset="0"/>
          <a:ea typeface="+mj-ea"/>
          <a:cs typeface="Poppins" panose="000005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6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10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1.jpeg"/><Relationship Id="rId12" Type="http://schemas.openxmlformats.org/officeDocument/2006/relationships/image" Target="../media/image45.jpe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0.png"/><Relationship Id="rId11" Type="http://schemas.openxmlformats.org/officeDocument/2006/relationships/image" Target="../media/image44.jpeg"/><Relationship Id="rId5" Type="http://schemas.openxmlformats.org/officeDocument/2006/relationships/image" Target="../media/image39.jpeg"/><Relationship Id="rId10" Type="http://schemas.openxmlformats.org/officeDocument/2006/relationships/image" Target="../media/image5.jpeg"/><Relationship Id="rId4" Type="http://schemas.openxmlformats.org/officeDocument/2006/relationships/image" Target="../media/image38.png"/><Relationship Id="rId9" Type="http://schemas.openxmlformats.org/officeDocument/2006/relationships/image" Target="../media/image4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11" Type="http://schemas.openxmlformats.org/officeDocument/2006/relationships/image" Target="../media/image6.png"/><Relationship Id="rId5" Type="http://schemas.openxmlformats.org/officeDocument/2006/relationships/image" Target="../media/image8.png"/><Relationship Id="rId10" Type="http://schemas.openxmlformats.org/officeDocument/2006/relationships/image" Target="../media/image5.jpeg"/><Relationship Id="rId4" Type="http://schemas.openxmlformats.org/officeDocument/2006/relationships/image" Target="../media/image7.png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jpeg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5.m4a"/><Relationship Id="rId7" Type="http://schemas.openxmlformats.org/officeDocument/2006/relationships/image" Target="../media/image6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3.jpe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m4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18" Type="http://schemas.openxmlformats.org/officeDocument/2006/relationships/image" Target="../media/image2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17" Type="http://schemas.openxmlformats.org/officeDocument/2006/relationships/image" Target="../media/image4.png"/><Relationship Id="rId2" Type="http://schemas.openxmlformats.org/officeDocument/2006/relationships/audio" Target="../media/media6.m4a"/><Relationship Id="rId16" Type="http://schemas.openxmlformats.org/officeDocument/2006/relationships/image" Target="../media/image26.png"/><Relationship Id="rId20" Type="http://schemas.openxmlformats.org/officeDocument/2006/relationships/image" Target="../media/image6.png"/><Relationship Id="rId1" Type="http://schemas.microsoft.com/office/2007/relationships/media" Target="../media/media6.m4a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19" Type="http://schemas.openxmlformats.org/officeDocument/2006/relationships/image" Target="../media/image5.jpe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jpeg"/><Relationship Id="rId5" Type="http://schemas.openxmlformats.org/officeDocument/2006/relationships/image" Target="../media/image27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jpeg"/><Relationship Id="rId5" Type="http://schemas.openxmlformats.org/officeDocument/2006/relationships/image" Target="../media/image2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jpeg"/><Relationship Id="rId5" Type="http://schemas.openxmlformats.org/officeDocument/2006/relationships/image" Target="../media/image28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6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859F6-E786-57DF-013D-3A6A2626F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32484"/>
            <a:ext cx="9144000" cy="655002"/>
          </a:xfrm>
        </p:spPr>
        <p:txBody>
          <a:bodyPr>
            <a:noAutofit/>
          </a:bodyPr>
          <a:lstStyle/>
          <a:p>
            <a:r>
              <a:rPr lang="en-US" sz="5400" i="1" dirty="0">
                <a:solidFill>
                  <a:srgbClr val="FF8E2B"/>
                </a:solidFill>
              </a:rPr>
              <a:t>Dr. </a:t>
            </a:r>
            <a:r>
              <a:rPr lang="en-US" sz="5400" i="1" dirty="0"/>
              <a:t>Fish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6F956B-E7B0-EFC3-4CA9-093296A3D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11574"/>
            <a:ext cx="9144000" cy="1655762"/>
          </a:xfrm>
        </p:spPr>
        <p:txBody>
          <a:bodyPr>
            <a:normAutofit/>
          </a:bodyPr>
          <a:lstStyle/>
          <a:p>
            <a:r>
              <a:rPr lang="en-US" sz="2000" b="1" dirty="0"/>
              <a:t>Presented By:</a:t>
            </a:r>
          </a:p>
          <a:p>
            <a:r>
              <a:rPr lang="en-US" sz="2000" dirty="0"/>
              <a:t>Santosh Yadav</a:t>
            </a: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439095C4-799D-C437-DCFC-B65A61902ABA}"/>
              </a:ext>
            </a:extLst>
          </p:cNvPr>
          <p:cNvSpPr/>
          <p:nvPr/>
        </p:nvSpPr>
        <p:spPr>
          <a:xfrm>
            <a:off x="5134576" y="2150204"/>
            <a:ext cx="2654367" cy="2305618"/>
          </a:xfrm>
          <a:custGeom>
            <a:avLst/>
            <a:gdLst/>
            <a:ahLst/>
            <a:cxnLst/>
            <a:rect l="l" t="t" r="r" b="b"/>
            <a:pathLst>
              <a:path w="2654367" h="2305618">
                <a:moveTo>
                  <a:pt x="0" y="0"/>
                </a:moveTo>
                <a:lnTo>
                  <a:pt x="2654367" y="0"/>
                </a:lnTo>
                <a:lnTo>
                  <a:pt x="2654367" y="2305618"/>
                </a:lnTo>
                <a:lnTo>
                  <a:pt x="0" y="23056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NP" dirty="0"/>
          </a:p>
        </p:txBody>
      </p:sp>
      <p:pic>
        <p:nvPicPr>
          <p:cNvPr id="1026" name="Picture 2" descr="Microsoft Learn Student Ambassadors CEE">
            <a:extLst>
              <a:ext uri="{FF2B5EF4-FFF2-40B4-BE49-F238E27FC236}">
                <a16:creationId xmlns:a16="http://schemas.microsoft.com/office/drawing/2014/main" id="{2BC0490D-1D59-EB0F-19E9-D6D12D640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16" y="13675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7FF48B-49D1-403D-6209-66B3E6042B4D}"/>
              </a:ext>
            </a:extLst>
          </p:cNvPr>
          <p:cNvSpPr/>
          <p:nvPr/>
        </p:nvSpPr>
        <p:spPr>
          <a:xfrm>
            <a:off x="2424740" y="572756"/>
            <a:ext cx="7364529" cy="100611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FF8E2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AI Project </a:t>
            </a:r>
            <a:endParaRPr lang="en-CA" sz="5400" dirty="0">
              <a:solidFill>
                <a:srgbClr val="FF8E2B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6" name="Picture 2" descr="Microsoft Learn Student Ambassadors CEE">
            <a:extLst>
              <a:ext uri="{FF2B5EF4-FFF2-40B4-BE49-F238E27FC236}">
                <a16:creationId xmlns:a16="http://schemas.microsoft.com/office/drawing/2014/main" id="{11C7D1EB-36D8-DCBE-9E75-99160887B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9270" y="13675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Audio 1028">
            <a:hlinkClick r:id="" action="ppaction://media"/>
            <a:extLst>
              <a:ext uri="{FF2B5EF4-FFF2-40B4-BE49-F238E27FC236}">
                <a16:creationId xmlns:a16="http://schemas.microsoft.com/office/drawing/2014/main" id="{EDAA505B-99B6-60BC-AD96-A40B10A9C0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27199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3"/>
    </mc:Choice>
    <mc:Fallback>
      <p:transition spd="slow" advTm="5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2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850050-C719-F518-0033-9F3CAC7CA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91CDA-C607-402E-B4EB-9CB598221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Customer Segments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F988E-430E-984B-7151-E41BE6BF3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10</a:t>
            </a:fld>
            <a:endParaRPr lang="en-US"/>
          </a:p>
        </p:txBody>
      </p:sp>
      <p:sp>
        <p:nvSpPr>
          <p:cNvPr id="7" name="Freeform 13">
            <a:extLst>
              <a:ext uri="{FF2B5EF4-FFF2-40B4-BE49-F238E27FC236}">
                <a16:creationId xmlns:a16="http://schemas.microsoft.com/office/drawing/2014/main" id="{C3C65A0F-9472-7CBB-D94F-3DD1ADCB884A}"/>
              </a:ext>
            </a:extLst>
          </p:cNvPr>
          <p:cNvSpPr/>
          <p:nvPr/>
        </p:nvSpPr>
        <p:spPr>
          <a:xfrm>
            <a:off x="557629" y="6117253"/>
            <a:ext cx="695617" cy="604222"/>
          </a:xfrm>
          <a:custGeom>
            <a:avLst/>
            <a:gdLst/>
            <a:ahLst/>
            <a:cxnLst/>
            <a:rect l="l" t="t" r="r" b="b"/>
            <a:pathLst>
              <a:path w="1035157" h="899151">
                <a:moveTo>
                  <a:pt x="0" y="0"/>
                </a:moveTo>
                <a:lnTo>
                  <a:pt x="1035157" y="0"/>
                </a:lnTo>
                <a:lnTo>
                  <a:pt x="1035157" y="899150"/>
                </a:lnTo>
                <a:lnTo>
                  <a:pt x="0" y="899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9" name="Group 10">
            <a:extLst>
              <a:ext uri="{FF2B5EF4-FFF2-40B4-BE49-F238E27FC236}">
                <a16:creationId xmlns:a16="http://schemas.microsoft.com/office/drawing/2014/main" id="{B64700DC-58BC-61A1-5986-04103B0033F8}"/>
              </a:ext>
            </a:extLst>
          </p:cNvPr>
          <p:cNvGrpSpPr>
            <a:grpSpLocks noChangeAspect="1"/>
          </p:cNvGrpSpPr>
          <p:nvPr/>
        </p:nvGrpSpPr>
        <p:grpSpPr>
          <a:xfrm>
            <a:off x="1448640" y="2605708"/>
            <a:ext cx="2053369" cy="2053369"/>
            <a:chOff x="0" y="0"/>
            <a:chExt cx="6350000" cy="6350000"/>
          </a:xfrm>
        </p:grpSpPr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D331F905-381C-EC8E-D1D6-A25FDD32ACA1}"/>
                </a:ext>
              </a:extLst>
            </p:cNvPr>
            <p:cNvSpPr/>
            <p:nvPr/>
          </p:nvSpPr>
          <p:spPr>
            <a:xfrm>
              <a:off x="0" y="0"/>
              <a:ext cx="6351270" cy="6350000"/>
            </a:xfrm>
            <a:custGeom>
              <a:avLst/>
              <a:gdLst/>
              <a:ahLst/>
              <a:cxnLst/>
              <a:rect l="l" t="t" r="r" b="b"/>
              <a:pathLst>
                <a:path w="6351270" h="6350000">
                  <a:moveTo>
                    <a:pt x="6018530" y="0"/>
                  </a:moveTo>
                  <a:lnTo>
                    <a:pt x="331470" y="0"/>
                  </a:lnTo>
                  <a:cubicBezTo>
                    <a:pt x="148590" y="0"/>
                    <a:pt x="0" y="148590"/>
                    <a:pt x="0" y="331470"/>
                  </a:cubicBezTo>
                  <a:lnTo>
                    <a:pt x="0" y="6019800"/>
                  </a:lnTo>
                  <a:cubicBezTo>
                    <a:pt x="0" y="6201410"/>
                    <a:pt x="148590" y="6350000"/>
                    <a:pt x="331470" y="6350000"/>
                  </a:cubicBezTo>
                  <a:lnTo>
                    <a:pt x="6019800" y="6350000"/>
                  </a:lnTo>
                  <a:cubicBezTo>
                    <a:pt x="6202680" y="6350000"/>
                    <a:pt x="6351270" y="6201410"/>
                    <a:pt x="6351270" y="6018530"/>
                  </a:cubicBezTo>
                  <a:lnTo>
                    <a:pt x="6351270" y="331470"/>
                  </a:lnTo>
                  <a:cubicBezTo>
                    <a:pt x="6350000" y="148590"/>
                    <a:pt x="6201410" y="0"/>
                    <a:pt x="6018530" y="0"/>
                  </a:cubicBezTo>
                  <a:close/>
                </a:path>
              </a:pathLst>
            </a:custGeom>
            <a:solidFill>
              <a:srgbClr val="040506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C0A3741B-C224-C209-EC6C-3DCD64AF6779}"/>
                </a:ext>
              </a:extLst>
            </p:cNvPr>
            <p:cNvSpPr/>
            <p:nvPr/>
          </p:nvSpPr>
          <p:spPr>
            <a:xfrm>
              <a:off x="190500" y="190500"/>
              <a:ext cx="5970270" cy="5969000"/>
            </a:xfrm>
            <a:custGeom>
              <a:avLst/>
              <a:gdLst/>
              <a:ahLst/>
              <a:cxnLst/>
              <a:rect l="l" t="t" r="r" b="b"/>
              <a:pathLst>
                <a:path w="5970270" h="5969000">
                  <a:moveTo>
                    <a:pt x="5828030" y="0"/>
                  </a:moveTo>
                  <a:lnTo>
                    <a:pt x="2970530" y="0"/>
                  </a:lnTo>
                  <a:lnTo>
                    <a:pt x="0" y="2947670"/>
                  </a:lnTo>
                  <a:lnTo>
                    <a:pt x="0" y="5828030"/>
                  </a:lnTo>
                  <a:cubicBezTo>
                    <a:pt x="0" y="5905500"/>
                    <a:pt x="63500" y="5969000"/>
                    <a:pt x="140970" y="5969000"/>
                  </a:cubicBezTo>
                  <a:lnTo>
                    <a:pt x="5829300" y="5969000"/>
                  </a:lnTo>
                  <a:cubicBezTo>
                    <a:pt x="5906770" y="5969000"/>
                    <a:pt x="5970270" y="5905500"/>
                    <a:pt x="5970270" y="5828030"/>
                  </a:cubicBezTo>
                  <a:lnTo>
                    <a:pt x="5970270" y="140970"/>
                  </a:lnTo>
                  <a:cubicBezTo>
                    <a:pt x="5969000" y="63500"/>
                    <a:pt x="5905500" y="0"/>
                    <a:pt x="5828030" y="0"/>
                  </a:cubicBezTo>
                  <a:close/>
                </a:path>
              </a:pathLst>
            </a:custGeom>
            <a:blipFill>
              <a:blip r:embed="rId5"/>
              <a:stretch>
                <a:fillRect l="-16652" r="-16652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2" name="Group 13">
            <a:extLst>
              <a:ext uri="{FF2B5EF4-FFF2-40B4-BE49-F238E27FC236}">
                <a16:creationId xmlns:a16="http://schemas.microsoft.com/office/drawing/2014/main" id="{DAD8698D-9D29-766D-CB6F-BC13B0A2EB5D}"/>
              </a:ext>
            </a:extLst>
          </p:cNvPr>
          <p:cNvGrpSpPr>
            <a:grpSpLocks noChangeAspect="1"/>
          </p:cNvGrpSpPr>
          <p:nvPr/>
        </p:nvGrpSpPr>
        <p:grpSpPr>
          <a:xfrm>
            <a:off x="3861142" y="2605708"/>
            <a:ext cx="2053369" cy="2053369"/>
            <a:chOff x="0" y="0"/>
            <a:chExt cx="6350000" cy="6350000"/>
          </a:xfrm>
        </p:grpSpPr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0A855BAC-C23B-E598-A98C-E352886430EA}"/>
                </a:ext>
              </a:extLst>
            </p:cNvPr>
            <p:cNvSpPr/>
            <p:nvPr/>
          </p:nvSpPr>
          <p:spPr>
            <a:xfrm>
              <a:off x="0" y="0"/>
              <a:ext cx="6351270" cy="6350000"/>
            </a:xfrm>
            <a:custGeom>
              <a:avLst/>
              <a:gdLst/>
              <a:ahLst/>
              <a:cxnLst/>
              <a:rect l="l" t="t" r="r" b="b"/>
              <a:pathLst>
                <a:path w="6351270" h="6350000">
                  <a:moveTo>
                    <a:pt x="6018530" y="0"/>
                  </a:moveTo>
                  <a:lnTo>
                    <a:pt x="331470" y="0"/>
                  </a:lnTo>
                  <a:cubicBezTo>
                    <a:pt x="148590" y="0"/>
                    <a:pt x="0" y="148590"/>
                    <a:pt x="0" y="331470"/>
                  </a:cubicBezTo>
                  <a:lnTo>
                    <a:pt x="0" y="6019800"/>
                  </a:lnTo>
                  <a:cubicBezTo>
                    <a:pt x="0" y="6201410"/>
                    <a:pt x="148590" y="6350000"/>
                    <a:pt x="331470" y="6350000"/>
                  </a:cubicBezTo>
                  <a:lnTo>
                    <a:pt x="6019800" y="6350000"/>
                  </a:lnTo>
                  <a:cubicBezTo>
                    <a:pt x="6202680" y="6350000"/>
                    <a:pt x="6351270" y="6201410"/>
                    <a:pt x="6351270" y="6018530"/>
                  </a:cubicBezTo>
                  <a:lnTo>
                    <a:pt x="6351270" y="331470"/>
                  </a:lnTo>
                  <a:cubicBezTo>
                    <a:pt x="6350000" y="148590"/>
                    <a:pt x="6201410" y="0"/>
                    <a:pt x="6018530" y="0"/>
                  </a:cubicBezTo>
                  <a:close/>
                </a:path>
              </a:pathLst>
            </a:custGeom>
            <a:solidFill>
              <a:srgbClr val="040506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57264167-610D-DF2C-A79F-858610AC2CB1}"/>
                </a:ext>
              </a:extLst>
            </p:cNvPr>
            <p:cNvSpPr/>
            <p:nvPr/>
          </p:nvSpPr>
          <p:spPr>
            <a:xfrm>
              <a:off x="190500" y="190500"/>
              <a:ext cx="5970270" cy="5969000"/>
            </a:xfrm>
            <a:custGeom>
              <a:avLst/>
              <a:gdLst/>
              <a:ahLst/>
              <a:cxnLst/>
              <a:rect l="l" t="t" r="r" b="b"/>
              <a:pathLst>
                <a:path w="5970270" h="5969000">
                  <a:moveTo>
                    <a:pt x="5828030" y="0"/>
                  </a:moveTo>
                  <a:lnTo>
                    <a:pt x="2970530" y="0"/>
                  </a:lnTo>
                  <a:lnTo>
                    <a:pt x="0" y="2947670"/>
                  </a:lnTo>
                  <a:lnTo>
                    <a:pt x="0" y="5828030"/>
                  </a:lnTo>
                  <a:cubicBezTo>
                    <a:pt x="0" y="5905500"/>
                    <a:pt x="63500" y="5969000"/>
                    <a:pt x="140970" y="5969000"/>
                  </a:cubicBezTo>
                  <a:lnTo>
                    <a:pt x="5829300" y="5969000"/>
                  </a:lnTo>
                  <a:cubicBezTo>
                    <a:pt x="5906770" y="5969000"/>
                    <a:pt x="5970270" y="5905500"/>
                    <a:pt x="5970270" y="5828030"/>
                  </a:cubicBezTo>
                  <a:lnTo>
                    <a:pt x="5970270" y="140970"/>
                  </a:lnTo>
                  <a:cubicBezTo>
                    <a:pt x="5969000" y="63500"/>
                    <a:pt x="5905500" y="0"/>
                    <a:pt x="5828030" y="0"/>
                  </a:cubicBezTo>
                  <a:close/>
                </a:path>
              </a:pathLst>
            </a:custGeom>
            <a:blipFill>
              <a:blip r:embed="rId6"/>
              <a:stretch>
                <a:fillRect l="-24937" r="-24937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5" name="Group 16">
            <a:extLst>
              <a:ext uri="{FF2B5EF4-FFF2-40B4-BE49-F238E27FC236}">
                <a16:creationId xmlns:a16="http://schemas.microsoft.com/office/drawing/2014/main" id="{EDD9A575-895C-AA7A-8B92-3B9C59B4B479}"/>
              </a:ext>
            </a:extLst>
          </p:cNvPr>
          <p:cNvGrpSpPr>
            <a:grpSpLocks noChangeAspect="1"/>
          </p:cNvGrpSpPr>
          <p:nvPr/>
        </p:nvGrpSpPr>
        <p:grpSpPr>
          <a:xfrm>
            <a:off x="6274674" y="2605708"/>
            <a:ext cx="2053369" cy="2053369"/>
            <a:chOff x="0" y="0"/>
            <a:chExt cx="6350000" cy="6350000"/>
          </a:xfrm>
        </p:grpSpPr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E284CFA6-0300-4627-C8E7-627762A5F030}"/>
                </a:ext>
              </a:extLst>
            </p:cNvPr>
            <p:cNvSpPr/>
            <p:nvPr/>
          </p:nvSpPr>
          <p:spPr>
            <a:xfrm>
              <a:off x="0" y="0"/>
              <a:ext cx="6351270" cy="6350000"/>
            </a:xfrm>
            <a:custGeom>
              <a:avLst/>
              <a:gdLst/>
              <a:ahLst/>
              <a:cxnLst/>
              <a:rect l="l" t="t" r="r" b="b"/>
              <a:pathLst>
                <a:path w="6351270" h="6350000">
                  <a:moveTo>
                    <a:pt x="6018530" y="0"/>
                  </a:moveTo>
                  <a:lnTo>
                    <a:pt x="331470" y="0"/>
                  </a:lnTo>
                  <a:cubicBezTo>
                    <a:pt x="148590" y="0"/>
                    <a:pt x="0" y="148590"/>
                    <a:pt x="0" y="331470"/>
                  </a:cubicBezTo>
                  <a:lnTo>
                    <a:pt x="0" y="6019800"/>
                  </a:lnTo>
                  <a:cubicBezTo>
                    <a:pt x="0" y="6201410"/>
                    <a:pt x="148590" y="6350000"/>
                    <a:pt x="331470" y="6350000"/>
                  </a:cubicBezTo>
                  <a:lnTo>
                    <a:pt x="6019800" y="6350000"/>
                  </a:lnTo>
                  <a:cubicBezTo>
                    <a:pt x="6202680" y="6350000"/>
                    <a:pt x="6351270" y="6201410"/>
                    <a:pt x="6351270" y="6018530"/>
                  </a:cubicBezTo>
                  <a:lnTo>
                    <a:pt x="6351270" y="331470"/>
                  </a:lnTo>
                  <a:cubicBezTo>
                    <a:pt x="6350000" y="148590"/>
                    <a:pt x="6201410" y="0"/>
                    <a:pt x="6018530" y="0"/>
                  </a:cubicBezTo>
                  <a:close/>
                </a:path>
              </a:pathLst>
            </a:custGeom>
            <a:solidFill>
              <a:srgbClr val="040506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542ECA48-58F7-8195-B3A3-C87E55551C64}"/>
                </a:ext>
              </a:extLst>
            </p:cNvPr>
            <p:cNvSpPr/>
            <p:nvPr/>
          </p:nvSpPr>
          <p:spPr>
            <a:xfrm>
              <a:off x="190500" y="190500"/>
              <a:ext cx="5970270" cy="5969000"/>
            </a:xfrm>
            <a:custGeom>
              <a:avLst/>
              <a:gdLst/>
              <a:ahLst/>
              <a:cxnLst/>
              <a:rect l="l" t="t" r="r" b="b"/>
              <a:pathLst>
                <a:path w="5970270" h="5969000">
                  <a:moveTo>
                    <a:pt x="5828030" y="0"/>
                  </a:moveTo>
                  <a:lnTo>
                    <a:pt x="2970530" y="0"/>
                  </a:lnTo>
                  <a:lnTo>
                    <a:pt x="0" y="2947670"/>
                  </a:lnTo>
                  <a:lnTo>
                    <a:pt x="0" y="5828030"/>
                  </a:lnTo>
                  <a:cubicBezTo>
                    <a:pt x="0" y="5905500"/>
                    <a:pt x="63500" y="5969000"/>
                    <a:pt x="140970" y="5969000"/>
                  </a:cubicBezTo>
                  <a:lnTo>
                    <a:pt x="5829300" y="5969000"/>
                  </a:lnTo>
                  <a:cubicBezTo>
                    <a:pt x="5906770" y="5969000"/>
                    <a:pt x="5970270" y="5905500"/>
                    <a:pt x="5970270" y="5828030"/>
                  </a:cubicBezTo>
                  <a:lnTo>
                    <a:pt x="5970270" y="140970"/>
                  </a:lnTo>
                  <a:cubicBezTo>
                    <a:pt x="5969000" y="63500"/>
                    <a:pt x="5905500" y="0"/>
                    <a:pt x="5828030" y="0"/>
                  </a:cubicBezTo>
                  <a:close/>
                </a:path>
              </a:pathLst>
            </a:custGeom>
            <a:blipFill>
              <a:blip r:embed="rId7"/>
              <a:stretch>
                <a:fillRect l="-74973" r="-7497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8" name="Group 19">
            <a:extLst>
              <a:ext uri="{FF2B5EF4-FFF2-40B4-BE49-F238E27FC236}">
                <a16:creationId xmlns:a16="http://schemas.microsoft.com/office/drawing/2014/main" id="{3BDD8328-6608-1B0D-0338-6AEF584B13D8}"/>
              </a:ext>
            </a:extLst>
          </p:cNvPr>
          <p:cNvGrpSpPr>
            <a:grpSpLocks noChangeAspect="1"/>
          </p:cNvGrpSpPr>
          <p:nvPr/>
        </p:nvGrpSpPr>
        <p:grpSpPr>
          <a:xfrm>
            <a:off x="8689992" y="2605708"/>
            <a:ext cx="2053369" cy="2053369"/>
            <a:chOff x="0" y="0"/>
            <a:chExt cx="6350000" cy="6350000"/>
          </a:xfrm>
        </p:grpSpPr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12AB21E8-16AE-A621-24F7-815C1B637548}"/>
                </a:ext>
              </a:extLst>
            </p:cNvPr>
            <p:cNvSpPr/>
            <p:nvPr/>
          </p:nvSpPr>
          <p:spPr>
            <a:xfrm>
              <a:off x="0" y="0"/>
              <a:ext cx="6351270" cy="6350000"/>
            </a:xfrm>
            <a:custGeom>
              <a:avLst/>
              <a:gdLst/>
              <a:ahLst/>
              <a:cxnLst/>
              <a:rect l="l" t="t" r="r" b="b"/>
              <a:pathLst>
                <a:path w="6351270" h="6350000">
                  <a:moveTo>
                    <a:pt x="6018530" y="0"/>
                  </a:moveTo>
                  <a:lnTo>
                    <a:pt x="331470" y="0"/>
                  </a:lnTo>
                  <a:cubicBezTo>
                    <a:pt x="148590" y="0"/>
                    <a:pt x="0" y="148590"/>
                    <a:pt x="0" y="331470"/>
                  </a:cubicBezTo>
                  <a:lnTo>
                    <a:pt x="0" y="6019800"/>
                  </a:lnTo>
                  <a:cubicBezTo>
                    <a:pt x="0" y="6201410"/>
                    <a:pt x="148590" y="6350000"/>
                    <a:pt x="331470" y="6350000"/>
                  </a:cubicBezTo>
                  <a:lnTo>
                    <a:pt x="6019800" y="6350000"/>
                  </a:lnTo>
                  <a:cubicBezTo>
                    <a:pt x="6202680" y="6350000"/>
                    <a:pt x="6351270" y="6201410"/>
                    <a:pt x="6351270" y="6018530"/>
                  </a:cubicBezTo>
                  <a:lnTo>
                    <a:pt x="6351270" y="331470"/>
                  </a:lnTo>
                  <a:cubicBezTo>
                    <a:pt x="6350000" y="148590"/>
                    <a:pt x="6201410" y="0"/>
                    <a:pt x="6018530" y="0"/>
                  </a:cubicBezTo>
                  <a:close/>
                </a:path>
              </a:pathLst>
            </a:custGeom>
            <a:solidFill>
              <a:srgbClr val="040506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20" name="Freeform 21">
              <a:extLst>
                <a:ext uri="{FF2B5EF4-FFF2-40B4-BE49-F238E27FC236}">
                  <a16:creationId xmlns:a16="http://schemas.microsoft.com/office/drawing/2014/main" id="{57688A24-884B-CD36-BBAF-13BF05B879AE}"/>
                </a:ext>
              </a:extLst>
            </p:cNvPr>
            <p:cNvSpPr/>
            <p:nvPr/>
          </p:nvSpPr>
          <p:spPr>
            <a:xfrm>
              <a:off x="190500" y="190500"/>
              <a:ext cx="5970270" cy="5969000"/>
            </a:xfrm>
            <a:custGeom>
              <a:avLst/>
              <a:gdLst/>
              <a:ahLst/>
              <a:cxnLst/>
              <a:rect l="l" t="t" r="r" b="b"/>
              <a:pathLst>
                <a:path w="5970270" h="5969000">
                  <a:moveTo>
                    <a:pt x="5828030" y="0"/>
                  </a:moveTo>
                  <a:lnTo>
                    <a:pt x="2970530" y="0"/>
                  </a:lnTo>
                  <a:lnTo>
                    <a:pt x="0" y="2947670"/>
                  </a:lnTo>
                  <a:lnTo>
                    <a:pt x="0" y="5828030"/>
                  </a:lnTo>
                  <a:cubicBezTo>
                    <a:pt x="0" y="5905500"/>
                    <a:pt x="63500" y="5969000"/>
                    <a:pt x="140970" y="5969000"/>
                  </a:cubicBezTo>
                  <a:lnTo>
                    <a:pt x="5829300" y="5969000"/>
                  </a:lnTo>
                  <a:cubicBezTo>
                    <a:pt x="5906770" y="5969000"/>
                    <a:pt x="5970270" y="5905500"/>
                    <a:pt x="5970270" y="5828030"/>
                  </a:cubicBezTo>
                  <a:lnTo>
                    <a:pt x="5970270" y="140970"/>
                  </a:lnTo>
                  <a:cubicBezTo>
                    <a:pt x="5969000" y="63500"/>
                    <a:pt x="5905500" y="0"/>
                    <a:pt x="5828030" y="0"/>
                  </a:cubicBezTo>
                  <a:close/>
                </a:path>
              </a:pathLst>
            </a:custGeom>
            <a:blipFill>
              <a:blip r:embed="rId8"/>
              <a:stretch>
                <a:fillRect l="-4798" r="-4798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21" name="Group 22">
            <a:extLst>
              <a:ext uri="{FF2B5EF4-FFF2-40B4-BE49-F238E27FC236}">
                <a16:creationId xmlns:a16="http://schemas.microsoft.com/office/drawing/2014/main" id="{231B489F-7471-3F09-6AD7-AEAFCFF392FD}"/>
              </a:ext>
            </a:extLst>
          </p:cNvPr>
          <p:cNvGrpSpPr/>
          <p:nvPr/>
        </p:nvGrpSpPr>
        <p:grpSpPr>
          <a:xfrm>
            <a:off x="1167525" y="4753952"/>
            <a:ext cx="2626225" cy="689038"/>
            <a:chOff x="-141557" y="0"/>
            <a:chExt cx="1229551" cy="322595"/>
          </a:xfrm>
        </p:grpSpPr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B7AD9788-988B-419A-A36D-AD585F21770B}"/>
                </a:ext>
              </a:extLst>
            </p:cNvPr>
            <p:cNvSpPr/>
            <p:nvPr/>
          </p:nvSpPr>
          <p:spPr>
            <a:xfrm>
              <a:off x="0" y="0"/>
              <a:ext cx="941463" cy="322595"/>
            </a:xfrm>
            <a:custGeom>
              <a:avLst/>
              <a:gdLst/>
              <a:ahLst/>
              <a:cxnLst/>
              <a:rect l="l" t="t" r="r" b="b"/>
              <a:pathLst>
                <a:path w="941463" h="322595">
                  <a:moveTo>
                    <a:pt x="41067" y="0"/>
                  </a:moveTo>
                  <a:lnTo>
                    <a:pt x="900396" y="0"/>
                  </a:lnTo>
                  <a:cubicBezTo>
                    <a:pt x="911288" y="0"/>
                    <a:pt x="921733" y="4327"/>
                    <a:pt x="929435" y="12028"/>
                  </a:cubicBezTo>
                  <a:cubicBezTo>
                    <a:pt x="937136" y="19730"/>
                    <a:pt x="941463" y="30175"/>
                    <a:pt x="941463" y="41067"/>
                  </a:cubicBezTo>
                  <a:lnTo>
                    <a:pt x="941463" y="281529"/>
                  </a:lnTo>
                  <a:cubicBezTo>
                    <a:pt x="941463" y="292420"/>
                    <a:pt x="937136" y="302866"/>
                    <a:pt x="929435" y="310567"/>
                  </a:cubicBezTo>
                  <a:cubicBezTo>
                    <a:pt x="921733" y="318269"/>
                    <a:pt x="911288" y="322595"/>
                    <a:pt x="900396" y="322595"/>
                  </a:cubicBezTo>
                  <a:lnTo>
                    <a:pt x="41067" y="322595"/>
                  </a:lnTo>
                  <a:cubicBezTo>
                    <a:pt x="30175" y="322595"/>
                    <a:pt x="19730" y="318269"/>
                    <a:pt x="12028" y="310567"/>
                  </a:cubicBezTo>
                  <a:cubicBezTo>
                    <a:pt x="4327" y="302866"/>
                    <a:pt x="0" y="292420"/>
                    <a:pt x="0" y="281529"/>
                  </a:cubicBezTo>
                  <a:lnTo>
                    <a:pt x="0" y="41067"/>
                  </a:lnTo>
                  <a:cubicBezTo>
                    <a:pt x="0" y="30175"/>
                    <a:pt x="4327" y="19730"/>
                    <a:pt x="12028" y="12028"/>
                  </a:cubicBezTo>
                  <a:cubicBezTo>
                    <a:pt x="19730" y="4327"/>
                    <a:pt x="30175" y="0"/>
                    <a:pt x="410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47C00"/>
              </a:solidFill>
              <a:prstDash val="solid"/>
              <a:miter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23" name="TextBox 24">
              <a:extLst>
                <a:ext uri="{FF2B5EF4-FFF2-40B4-BE49-F238E27FC236}">
                  <a16:creationId xmlns:a16="http://schemas.microsoft.com/office/drawing/2014/main" id="{FDEE6D2A-09E5-8FD5-7B47-460BB5BE0C75}"/>
                </a:ext>
              </a:extLst>
            </p:cNvPr>
            <p:cNvSpPr txBox="1"/>
            <p:nvPr/>
          </p:nvSpPr>
          <p:spPr>
            <a:xfrm>
              <a:off x="-141557" y="33019"/>
              <a:ext cx="1229551" cy="282886"/>
            </a:xfrm>
            <a:prstGeom prst="rect">
              <a:avLst/>
            </a:prstGeom>
          </p:spPr>
          <p:txBody>
            <a:bodyPr lIns="67733" tIns="67733" rIns="67733" bIns="67733" rtlCol="0" anchor="ctr"/>
            <a:lstStyle/>
            <a:p>
              <a:pPr algn="ctr">
                <a:lnSpc>
                  <a:spcPts val="1768"/>
                </a:lnSpc>
              </a:pPr>
              <a:r>
                <a:rPr lang="en-US" spc="12" dirty="0">
                  <a:solidFill>
                    <a:srgbClr val="000000"/>
                  </a:solidFill>
                  <a:latin typeface="Canva Sans 1"/>
                  <a:ea typeface="Canva Sans 1"/>
                  <a:cs typeface="Canva Sans 1"/>
                  <a:sym typeface="Canva Sans 1"/>
                </a:rPr>
                <a:t> Local -Industrial</a:t>
              </a:r>
            </a:p>
            <a:p>
              <a:pPr algn="ctr">
                <a:lnSpc>
                  <a:spcPts val="1768"/>
                </a:lnSpc>
              </a:pPr>
              <a:r>
                <a:rPr lang="en-US" spc="12" dirty="0">
                  <a:solidFill>
                    <a:srgbClr val="000000"/>
                  </a:solidFill>
                  <a:latin typeface="Canva Sans 1"/>
                  <a:ea typeface="Canva Sans 1"/>
                  <a:cs typeface="Canva Sans 1"/>
                  <a:sym typeface="Canva Sans 1"/>
                </a:rPr>
                <a:t>Fish farmers</a:t>
              </a:r>
            </a:p>
          </p:txBody>
        </p:sp>
      </p:grpSp>
      <p:grpSp>
        <p:nvGrpSpPr>
          <p:cNvPr id="24" name="Group 25">
            <a:extLst>
              <a:ext uri="{FF2B5EF4-FFF2-40B4-BE49-F238E27FC236}">
                <a16:creationId xmlns:a16="http://schemas.microsoft.com/office/drawing/2014/main" id="{8EA96AA0-A03B-512E-7962-BF9067AA5CAF}"/>
              </a:ext>
            </a:extLst>
          </p:cNvPr>
          <p:cNvGrpSpPr/>
          <p:nvPr/>
        </p:nvGrpSpPr>
        <p:grpSpPr>
          <a:xfrm>
            <a:off x="3882381" y="4741837"/>
            <a:ext cx="2013800" cy="770417"/>
            <a:chOff x="0" y="-5672"/>
            <a:chExt cx="942825" cy="360695"/>
          </a:xfrm>
        </p:grpSpPr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3BE21F00-C7C9-806D-0691-C42242161247}"/>
                </a:ext>
              </a:extLst>
            </p:cNvPr>
            <p:cNvSpPr/>
            <p:nvPr/>
          </p:nvSpPr>
          <p:spPr>
            <a:xfrm>
              <a:off x="0" y="0"/>
              <a:ext cx="941463" cy="322595"/>
            </a:xfrm>
            <a:custGeom>
              <a:avLst/>
              <a:gdLst/>
              <a:ahLst/>
              <a:cxnLst/>
              <a:rect l="l" t="t" r="r" b="b"/>
              <a:pathLst>
                <a:path w="941463" h="322595">
                  <a:moveTo>
                    <a:pt x="41067" y="0"/>
                  </a:moveTo>
                  <a:lnTo>
                    <a:pt x="900396" y="0"/>
                  </a:lnTo>
                  <a:cubicBezTo>
                    <a:pt x="911288" y="0"/>
                    <a:pt x="921733" y="4327"/>
                    <a:pt x="929435" y="12028"/>
                  </a:cubicBezTo>
                  <a:cubicBezTo>
                    <a:pt x="937136" y="19730"/>
                    <a:pt x="941463" y="30175"/>
                    <a:pt x="941463" y="41067"/>
                  </a:cubicBezTo>
                  <a:lnTo>
                    <a:pt x="941463" y="281529"/>
                  </a:lnTo>
                  <a:cubicBezTo>
                    <a:pt x="941463" y="292420"/>
                    <a:pt x="937136" y="302866"/>
                    <a:pt x="929435" y="310567"/>
                  </a:cubicBezTo>
                  <a:cubicBezTo>
                    <a:pt x="921733" y="318269"/>
                    <a:pt x="911288" y="322595"/>
                    <a:pt x="900396" y="322595"/>
                  </a:cubicBezTo>
                  <a:lnTo>
                    <a:pt x="41067" y="322595"/>
                  </a:lnTo>
                  <a:cubicBezTo>
                    <a:pt x="30175" y="322595"/>
                    <a:pt x="19730" y="318269"/>
                    <a:pt x="12028" y="310567"/>
                  </a:cubicBezTo>
                  <a:cubicBezTo>
                    <a:pt x="4327" y="302866"/>
                    <a:pt x="0" y="292420"/>
                    <a:pt x="0" y="281529"/>
                  </a:cubicBezTo>
                  <a:lnTo>
                    <a:pt x="0" y="41067"/>
                  </a:lnTo>
                  <a:cubicBezTo>
                    <a:pt x="0" y="30175"/>
                    <a:pt x="4327" y="19730"/>
                    <a:pt x="12028" y="12028"/>
                  </a:cubicBezTo>
                  <a:cubicBezTo>
                    <a:pt x="19730" y="4327"/>
                    <a:pt x="30175" y="0"/>
                    <a:pt x="410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47C00"/>
              </a:solidFill>
              <a:prstDash val="solid"/>
              <a:miter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26" name="TextBox 27">
              <a:extLst>
                <a:ext uri="{FF2B5EF4-FFF2-40B4-BE49-F238E27FC236}">
                  <a16:creationId xmlns:a16="http://schemas.microsoft.com/office/drawing/2014/main" id="{572D4EAD-D6D4-C64F-5593-DE1B0D65D1DE}"/>
                </a:ext>
              </a:extLst>
            </p:cNvPr>
            <p:cNvSpPr txBox="1"/>
            <p:nvPr/>
          </p:nvSpPr>
          <p:spPr>
            <a:xfrm>
              <a:off x="1362" y="-5672"/>
              <a:ext cx="941463" cy="360695"/>
            </a:xfrm>
            <a:prstGeom prst="rect">
              <a:avLst/>
            </a:prstGeom>
          </p:spPr>
          <p:txBody>
            <a:bodyPr lIns="67733" tIns="67733" rIns="67733" bIns="67733" rtlCol="0" anchor="ctr"/>
            <a:lstStyle/>
            <a:p>
              <a:pPr algn="ctr">
                <a:lnSpc>
                  <a:spcPts val="1768"/>
                </a:lnSpc>
              </a:pPr>
              <a:r>
                <a:rPr lang="en-US" sz="2000" spc="12" dirty="0">
                  <a:solidFill>
                    <a:srgbClr val="000000"/>
                  </a:solidFill>
                  <a:latin typeface="Canva Sans 1"/>
                  <a:ea typeface="Canva Sans 1"/>
                  <a:cs typeface="Canva Sans 1"/>
                  <a:sym typeface="Canva Sans 1"/>
                </a:rPr>
                <a:t>Aquariums</a:t>
              </a:r>
            </a:p>
          </p:txBody>
        </p:sp>
      </p:grpSp>
      <p:grpSp>
        <p:nvGrpSpPr>
          <p:cNvPr id="27" name="Group 28">
            <a:extLst>
              <a:ext uri="{FF2B5EF4-FFF2-40B4-BE49-F238E27FC236}">
                <a16:creationId xmlns:a16="http://schemas.microsoft.com/office/drawing/2014/main" id="{24DF8C08-524B-F0C6-64B2-1731563CB045}"/>
              </a:ext>
            </a:extLst>
          </p:cNvPr>
          <p:cNvGrpSpPr/>
          <p:nvPr/>
        </p:nvGrpSpPr>
        <p:grpSpPr>
          <a:xfrm>
            <a:off x="6274673" y="4715434"/>
            <a:ext cx="2010891" cy="770417"/>
            <a:chOff x="0" y="-18033"/>
            <a:chExt cx="941463" cy="360695"/>
          </a:xfrm>
        </p:grpSpPr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E1CEE11F-8A58-102C-0D01-F2614BEC90ED}"/>
                </a:ext>
              </a:extLst>
            </p:cNvPr>
            <p:cNvSpPr/>
            <p:nvPr/>
          </p:nvSpPr>
          <p:spPr>
            <a:xfrm>
              <a:off x="0" y="-6689"/>
              <a:ext cx="941463" cy="322595"/>
            </a:xfrm>
            <a:custGeom>
              <a:avLst/>
              <a:gdLst/>
              <a:ahLst/>
              <a:cxnLst/>
              <a:rect l="l" t="t" r="r" b="b"/>
              <a:pathLst>
                <a:path w="941463" h="322595">
                  <a:moveTo>
                    <a:pt x="41067" y="0"/>
                  </a:moveTo>
                  <a:lnTo>
                    <a:pt x="900396" y="0"/>
                  </a:lnTo>
                  <a:cubicBezTo>
                    <a:pt x="911288" y="0"/>
                    <a:pt x="921733" y="4327"/>
                    <a:pt x="929435" y="12028"/>
                  </a:cubicBezTo>
                  <a:cubicBezTo>
                    <a:pt x="937136" y="19730"/>
                    <a:pt x="941463" y="30175"/>
                    <a:pt x="941463" y="41067"/>
                  </a:cubicBezTo>
                  <a:lnTo>
                    <a:pt x="941463" y="281529"/>
                  </a:lnTo>
                  <a:cubicBezTo>
                    <a:pt x="941463" y="292420"/>
                    <a:pt x="937136" y="302866"/>
                    <a:pt x="929435" y="310567"/>
                  </a:cubicBezTo>
                  <a:cubicBezTo>
                    <a:pt x="921733" y="318269"/>
                    <a:pt x="911288" y="322595"/>
                    <a:pt x="900396" y="322595"/>
                  </a:cubicBezTo>
                  <a:lnTo>
                    <a:pt x="41067" y="322595"/>
                  </a:lnTo>
                  <a:cubicBezTo>
                    <a:pt x="30175" y="322595"/>
                    <a:pt x="19730" y="318269"/>
                    <a:pt x="12028" y="310567"/>
                  </a:cubicBezTo>
                  <a:cubicBezTo>
                    <a:pt x="4327" y="302866"/>
                    <a:pt x="0" y="292420"/>
                    <a:pt x="0" y="281529"/>
                  </a:cubicBezTo>
                  <a:lnTo>
                    <a:pt x="0" y="41067"/>
                  </a:lnTo>
                  <a:cubicBezTo>
                    <a:pt x="0" y="30175"/>
                    <a:pt x="4327" y="19730"/>
                    <a:pt x="12028" y="12028"/>
                  </a:cubicBezTo>
                  <a:cubicBezTo>
                    <a:pt x="19730" y="4327"/>
                    <a:pt x="30175" y="0"/>
                    <a:pt x="410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47C00"/>
              </a:solidFill>
              <a:prstDash val="solid"/>
              <a:miter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29" name="TextBox 30">
              <a:extLst>
                <a:ext uri="{FF2B5EF4-FFF2-40B4-BE49-F238E27FC236}">
                  <a16:creationId xmlns:a16="http://schemas.microsoft.com/office/drawing/2014/main" id="{8CE49A7C-3BE7-3239-6C30-E96233950266}"/>
                </a:ext>
              </a:extLst>
            </p:cNvPr>
            <p:cNvSpPr txBox="1"/>
            <p:nvPr/>
          </p:nvSpPr>
          <p:spPr>
            <a:xfrm>
              <a:off x="0" y="-18033"/>
              <a:ext cx="941463" cy="360695"/>
            </a:xfrm>
            <a:prstGeom prst="rect">
              <a:avLst/>
            </a:prstGeom>
          </p:spPr>
          <p:txBody>
            <a:bodyPr lIns="67733" tIns="67733" rIns="67733" bIns="67733" rtlCol="0" anchor="ctr"/>
            <a:lstStyle/>
            <a:p>
              <a:pPr algn="ctr">
                <a:lnSpc>
                  <a:spcPts val="1768"/>
                </a:lnSpc>
              </a:pPr>
              <a:r>
                <a:rPr lang="en-US" sz="2000" spc="12" dirty="0">
                  <a:solidFill>
                    <a:srgbClr val="000000"/>
                  </a:solidFill>
                  <a:latin typeface="Canva Sans 1"/>
                  <a:ea typeface="Canva Sans 1"/>
                  <a:cs typeface="Canva Sans 1"/>
                  <a:sym typeface="Canva Sans 1"/>
                </a:rPr>
                <a:t>Hatcheries</a:t>
              </a:r>
            </a:p>
          </p:txBody>
        </p:sp>
      </p:grpSp>
      <p:grpSp>
        <p:nvGrpSpPr>
          <p:cNvPr id="30" name="Group 31">
            <a:extLst>
              <a:ext uri="{FF2B5EF4-FFF2-40B4-BE49-F238E27FC236}">
                <a16:creationId xmlns:a16="http://schemas.microsoft.com/office/drawing/2014/main" id="{5799FB7A-FC93-853A-C0F0-48C283090553}"/>
              </a:ext>
            </a:extLst>
          </p:cNvPr>
          <p:cNvGrpSpPr/>
          <p:nvPr/>
        </p:nvGrpSpPr>
        <p:grpSpPr>
          <a:xfrm>
            <a:off x="8689992" y="4729722"/>
            <a:ext cx="2010891" cy="770417"/>
            <a:chOff x="0" y="-11344"/>
            <a:chExt cx="941463" cy="360695"/>
          </a:xfrm>
        </p:grpSpPr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E3787B11-E558-E4F9-4E60-3B511BC6C48B}"/>
                </a:ext>
              </a:extLst>
            </p:cNvPr>
            <p:cNvSpPr/>
            <p:nvPr/>
          </p:nvSpPr>
          <p:spPr>
            <a:xfrm>
              <a:off x="0" y="0"/>
              <a:ext cx="941463" cy="322595"/>
            </a:xfrm>
            <a:custGeom>
              <a:avLst/>
              <a:gdLst/>
              <a:ahLst/>
              <a:cxnLst/>
              <a:rect l="l" t="t" r="r" b="b"/>
              <a:pathLst>
                <a:path w="941463" h="322595">
                  <a:moveTo>
                    <a:pt x="41067" y="0"/>
                  </a:moveTo>
                  <a:lnTo>
                    <a:pt x="900396" y="0"/>
                  </a:lnTo>
                  <a:cubicBezTo>
                    <a:pt x="911288" y="0"/>
                    <a:pt x="921733" y="4327"/>
                    <a:pt x="929435" y="12028"/>
                  </a:cubicBezTo>
                  <a:cubicBezTo>
                    <a:pt x="937136" y="19730"/>
                    <a:pt x="941463" y="30175"/>
                    <a:pt x="941463" y="41067"/>
                  </a:cubicBezTo>
                  <a:lnTo>
                    <a:pt x="941463" y="281529"/>
                  </a:lnTo>
                  <a:cubicBezTo>
                    <a:pt x="941463" y="292420"/>
                    <a:pt x="937136" y="302866"/>
                    <a:pt x="929435" y="310567"/>
                  </a:cubicBezTo>
                  <a:cubicBezTo>
                    <a:pt x="921733" y="318269"/>
                    <a:pt x="911288" y="322595"/>
                    <a:pt x="900396" y="322595"/>
                  </a:cubicBezTo>
                  <a:lnTo>
                    <a:pt x="41067" y="322595"/>
                  </a:lnTo>
                  <a:cubicBezTo>
                    <a:pt x="30175" y="322595"/>
                    <a:pt x="19730" y="318269"/>
                    <a:pt x="12028" y="310567"/>
                  </a:cubicBezTo>
                  <a:cubicBezTo>
                    <a:pt x="4327" y="302866"/>
                    <a:pt x="0" y="292420"/>
                    <a:pt x="0" y="281529"/>
                  </a:cubicBezTo>
                  <a:lnTo>
                    <a:pt x="0" y="41067"/>
                  </a:lnTo>
                  <a:cubicBezTo>
                    <a:pt x="0" y="30175"/>
                    <a:pt x="4327" y="19730"/>
                    <a:pt x="12028" y="12028"/>
                  </a:cubicBezTo>
                  <a:cubicBezTo>
                    <a:pt x="19730" y="4327"/>
                    <a:pt x="30175" y="0"/>
                    <a:pt x="410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47C00"/>
              </a:solidFill>
              <a:prstDash val="solid"/>
              <a:miter/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32" name="TextBox 33">
              <a:extLst>
                <a:ext uri="{FF2B5EF4-FFF2-40B4-BE49-F238E27FC236}">
                  <a16:creationId xmlns:a16="http://schemas.microsoft.com/office/drawing/2014/main" id="{8CDB28EB-B95C-136F-4397-DD89364C1D6B}"/>
                </a:ext>
              </a:extLst>
            </p:cNvPr>
            <p:cNvSpPr txBox="1"/>
            <p:nvPr/>
          </p:nvSpPr>
          <p:spPr>
            <a:xfrm>
              <a:off x="0" y="-11344"/>
              <a:ext cx="941463" cy="360695"/>
            </a:xfrm>
            <a:prstGeom prst="rect">
              <a:avLst/>
            </a:prstGeom>
          </p:spPr>
          <p:txBody>
            <a:bodyPr lIns="67733" tIns="67733" rIns="67733" bIns="67733" rtlCol="0" anchor="ctr"/>
            <a:lstStyle/>
            <a:p>
              <a:pPr algn="ctr">
                <a:lnSpc>
                  <a:spcPts val="1768"/>
                </a:lnSpc>
              </a:pPr>
              <a:r>
                <a:rPr lang="en-US" sz="2000" spc="12" dirty="0">
                  <a:solidFill>
                    <a:srgbClr val="000000"/>
                  </a:solidFill>
                  <a:latin typeface="Canva Sans 1"/>
                  <a:ea typeface="Canva Sans 1"/>
                  <a:cs typeface="Canva Sans 1"/>
                  <a:sym typeface="Canva Sans 1"/>
                </a:rPr>
                <a:t>Research Agencies</a:t>
              </a:r>
            </a:p>
          </p:txBody>
        </p:sp>
      </p:grpSp>
      <p:sp>
        <p:nvSpPr>
          <p:cNvPr id="34" name="TextBox 35">
            <a:extLst>
              <a:ext uri="{FF2B5EF4-FFF2-40B4-BE49-F238E27FC236}">
                <a16:creationId xmlns:a16="http://schemas.microsoft.com/office/drawing/2014/main" id="{767F4524-83F4-C113-4ADA-BE8F936A6A21}"/>
              </a:ext>
            </a:extLst>
          </p:cNvPr>
          <p:cNvSpPr txBox="1"/>
          <p:nvPr/>
        </p:nvSpPr>
        <p:spPr>
          <a:xfrm>
            <a:off x="1448640" y="2635085"/>
            <a:ext cx="669307" cy="422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8"/>
              </a:lnSpc>
              <a:spcBef>
                <a:spcPct val="0"/>
              </a:spcBef>
            </a:pPr>
            <a:r>
              <a:rPr lang="en-US" sz="2549" b="1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01</a:t>
            </a:r>
          </a:p>
        </p:txBody>
      </p:sp>
      <p:sp>
        <p:nvSpPr>
          <p:cNvPr id="35" name="TextBox 36">
            <a:extLst>
              <a:ext uri="{FF2B5EF4-FFF2-40B4-BE49-F238E27FC236}">
                <a16:creationId xmlns:a16="http://schemas.microsoft.com/office/drawing/2014/main" id="{502911FF-54C1-243B-F27A-8EBEA20D9D70}"/>
              </a:ext>
            </a:extLst>
          </p:cNvPr>
          <p:cNvSpPr txBox="1"/>
          <p:nvPr/>
        </p:nvSpPr>
        <p:spPr>
          <a:xfrm>
            <a:off x="3861657" y="2635085"/>
            <a:ext cx="669307" cy="422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8"/>
              </a:lnSpc>
              <a:spcBef>
                <a:spcPct val="0"/>
              </a:spcBef>
            </a:pPr>
            <a:r>
              <a:rPr lang="en-US" sz="2549" b="1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02</a:t>
            </a:r>
          </a:p>
        </p:txBody>
      </p:sp>
      <p:sp>
        <p:nvSpPr>
          <p:cNvPr id="36" name="TextBox 37">
            <a:extLst>
              <a:ext uri="{FF2B5EF4-FFF2-40B4-BE49-F238E27FC236}">
                <a16:creationId xmlns:a16="http://schemas.microsoft.com/office/drawing/2014/main" id="{B1AA1C02-B6FD-A340-39D2-8E26839E92B1}"/>
              </a:ext>
            </a:extLst>
          </p:cNvPr>
          <p:cNvSpPr txBox="1"/>
          <p:nvPr/>
        </p:nvSpPr>
        <p:spPr>
          <a:xfrm>
            <a:off x="6276461" y="2635085"/>
            <a:ext cx="669307" cy="422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8"/>
              </a:lnSpc>
              <a:spcBef>
                <a:spcPct val="0"/>
              </a:spcBef>
            </a:pPr>
            <a:r>
              <a:rPr lang="en-US" sz="2549" b="1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03</a:t>
            </a:r>
          </a:p>
        </p:txBody>
      </p:sp>
      <p:sp>
        <p:nvSpPr>
          <p:cNvPr id="37" name="TextBox 38">
            <a:extLst>
              <a:ext uri="{FF2B5EF4-FFF2-40B4-BE49-F238E27FC236}">
                <a16:creationId xmlns:a16="http://schemas.microsoft.com/office/drawing/2014/main" id="{A93CB513-6F7B-91A8-A5EE-5B946941DF05}"/>
              </a:ext>
            </a:extLst>
          </p:cNvPr>
          <p:cNvSpPr txBox="1"/>
          <p:nvPr/>
        </p:nvSpPr>
        <p:spPr>
          <a:xfrm>
            <a:off x="8691780" y="2635085"/>
            <a:ext cx="669307" cy="422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8"/>
              </a:lnSpc>
              <a:spcBef>
                <a:spcPct val="0"/>
              </a:spcBef>
            </a:pPr>
            <a:r>
              <a:rPr lang="en-US" sz="2549" b="1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04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9CFDF8-71A1-82FF-52EE-171A64047C46}"/>
              </a:ext>
            </a:extLst>
          </p:cNvPr>
          <p:cNvSpPr/>
          <p:nvPr/>
        </p:nvSpPr>
        <p:spPr>
          <a:xfrm>
            <a:off x="10931148" y="136525"/>
            <a:ext cx="952805" cy="689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2" descr="Microsoft Learn Student Ambassadors CEE">
            <a:extLst>
              <a:ext uri="{FF2B5EF4-FFF2-40B4-BE49-F238E27FC236}">
                <a16:creationId xmlns:a16="http://schemas.microsoft.com/office/drawing/2014/main" id="{88733DD5-595C-8553-1673-894E03B84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209" y="39132"/>
            <a:ext cx="952805" cy="8840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Audio 40">
            <a:hlinkClick r:id="" action="ppaction://media"/>
            <a:extLst>
              <a:ext uri="{FF2B5EF4-FFF2-40B4-BE49-F238E27FC236}">
                <a16:creationId xmlns:a16="http://schemas.microsoft.com/office/drawing/2014/main" id="{88CB0C4E-C628-74A8-1DA6-C6C2F452C0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27957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05"/>
    </mc:Choice>
    <mc:Fallback>
      <p:transition spd="slow" advTm="5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54255-034A-4C2F-0BDC-F762F087E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5DC06-7625-8339-26C6-8A4DA9D73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SDG Alignment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7289A-7E33-73B5-B82E-F1DA13A85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11</a:t>
            </a:fld>
            <a:endParaRPr lang="en-US"/>
          </a:p>
        </p:txBody>
      </p:sp>
      <p:sp>
        <p:nvSpPr>
          <p:cNvPr id="7" name="Freeform 13">
            <a:extLst>
              <a:ext uri="{FF2B5EF4-FFF2-40B4-BE49-F238E27FC236}">
                <a16:creationId xmlns:a16="http://schemas.microsoft.com/office/drawing/2014/main" id="{83FE4593-2C0D-9670-4F61-4A33965D45EA}"/>
              </a:ext>
            </a:extLst>
          </p:cNvPr>
          <p:cNvSpPr/>
          <p:nvPr/>
        </p:nvSpPr>
        <p:spPr>
          <a:xfrm>
            <a:off x="557629" y="6117253"/>
            <a:ext cx="695617" cy="604222"/>
          </a:xfrm>
          <a:custGeom>
            <a:avLst/>
            <a:gdLst/>
            <a:ahLst/>
            <a:cxnLst/>
            <a:rect l="l" t="t" r="r" b="b"/>
            <a:pathLst>
              <a:path w="1035157" h="899151">
                <a:moveTo>
                  <a:pt x="0" y="0"/>
                </a:moveTo>
                <a:lnTo>
                  <a:pt x="1035157" y="0"/>
                </a:lnTo>
                <a:lnTo>
                  <a:pt x="1035157" y="899150"/>
                </a:lnTo>
                <a:lnTo>
                  <a:pt x="0" y="899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13">
            <a:extLst>
              <a:ext uri="{FF2B5EF4-FFF2-40B4-BE49-F238E27FC236}">
                <a16:creationId xmlns:a16="http://schemas.microsoft.com/office/drawing/2014/main" id="{4ED67C00-3166-3B1C-AC62-49C45C4D05D3}"/>
              </a:ext>
            </a:extLst>
          </p:cNvPr>
          <p:cNvGrpSpPr/>
          <p:nvPr/>
        </p:nvGrpSpPr>
        <p:grpSpPr>
          <a:xfrm>
            <a:off x="838200" y="2928624"/>
            <a:ext cx="5410200" cy="790986"/>
            <a:chOff x="0" y="-76200"/>
            <a:chExt cx="10820400" cy="1581972"/>
          </a:xfrm>
        </p:grpSpPr>
        <p:sp>
          <p:nvSpPr>
            <p:cNvPr id="5" name="Freeform 14">
              <a:extLst>
                <a:ext uri="{FF2B5EF4-FFF2-40B4-BE49-F238E27FC236}">
                  <a16:creationId xmlns:a16="http://schemas.microsoft.com/office/drawing/2014/main" id="{FF35A997-6ABF-771A-8C38-15AC25525AC3}"/>
                </a:ext>
              </a:extLst>
            </p:cNvPr>
            <p:cNvSpPr/>
            <p:nvPr/>
          </p:nvSpPr>
          <p:spPr>
            <a:xfrm>
              <a:off x="0" y="29355"/>
              <a:ext cx="835700" cy="837507"/>
            </a:xfrm>
            <a:custGeom>
              <a:avLst/>
              <a:gdLst/>
              <a:ahLst/>
              <a:cxnLst/>
              <a:rect l="l" t="t" r="r" b="b"/>
              <a:pathLst>
                <a:path w="835700" h="837507">
                  <a:moveTo>
                    <a:pt x="0" y="0"/>
                  </a:moveTo>
                  <a:lnTo>
                    <a:pt x="835700" y="0"/>
                  </a:lnTo>
                  <a:lnTo>
                    <a:pt x="835700" y="837507"/>
                  </a:lnTo>
                  <a:lnTo>
                    <a:pt x="0" y="8375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1460" t="-37670" r="-31460" b="-24898"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15">
              <a:extLst>
                <a:ext uri="{FF2B5EF4-FFF2-40B4-BE49-F238E27FC236}">
                  <a16:creationId xmlns:a16="http://schemas.microsoft.com/office/drawing/2014/main" id="{A48FBB5F-E15E-1836-4B91-0F1A6967FFD7}"/>
                </a:ext>
              </a:extLst>
            </p:cNvPr>
            <p:cNvSpPr txBox="1"/>
            <p:nvPr/>
          </p:nvSpPr>
          <p:spPr>
            <a:xfrm>
              <a:off x="1056736" y="-76200"/>
              <a:ext cx="9763664" cy="1581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>
                <a:lnSpc>
                  <a:spcPts val="3168"/>
                </a:lnSpc>
              </a:pPr>
              <a:r>
                <a:rPr lang="en-US" sz="2200" dirty="0">
                  <a:latin typeface="Open Sans"/>
                  <a:ea typeface="Open Sans"/>
                  <a:cs typeface="Open Sans"/>
                  <a:sym typeface="Open Sans"/>
                </a:rPr>
                <a:t>Sustainable management of marine ecosystems</a:t>
              </a:r>
            </a:p>
          </p:txBody>
        </p:sp>
      </p:grpSp>
      <p:sp>
        <p:nvSpPr>
          <p:cNvPr id="18" name="Freeform 11">
            <a:extLst>
              <a:ext uri="{FF2B5EF4-FFF2-40B4-BE49-F238E27FC236}">
                <a16:creationId xmlns:a16="http://schemas.microsoft.com/office/drawing/2014/main" id="{6F59F4F2-7FE8-382C-EC3B-C53D1C539530}"/>
              </a:ext>
            </a:extLst>
          </p:cNvPr>
          <p:cNvSpPr/>
          <p:nvPr/>
        </p:nvSpPr>
        <p:spPr>
          <a:xfrm>
            <a:off x="7400290" y="4242123"/>
            <a:ext cx="2052753" cy="2047751"/>
          </a:xfrm>
          <a:custGeom>
            <a:avLst/>
            <a:gdLst/>
            <a:ahLst/>
            <a:cxnLst/>
            <a:rect l="l" t="t" r="r" b="b"/>
            <a:pathLst>
              <a:path w="3485480" h="3476988">
                <a:moveTo>
                  <a:pt x="0" y="0"/>
                </a:moveTo>
                <a:lnTo>
                  <a:pt x="3485480" y="0"/>
                </a:lnTo>
                <a:lnTo>
                  <a:pt x="3485480" y="3476988"/>
                </a:lnTo>
                <a:lnTo>
                  <a:pt x="0" y="347698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276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4ECABBE6-A63A-188C-09C1-2083786BEECC}"/>
              </a:ext>
            </a:extLst>
          </p:cNvPr>
          <p:cNvSpPr/>
          <p:nvPr/>
        </p:nvSpPr>
        <p:spPr>
          <a:xfrm>
            <a:off x="9645868" y="2557524"/>
            <a:ext cx="2047751" cy="2047751"/>
          </a:xfrm>
          <a:custGeom>
            <a:avLst/>
            <a:gdLst/>
            <a:ahLst/>
            <a:cxnLst/>
            <a:rect l="l" t="t" r="r" b="b"/>
            <a:pathLst>
              <a:path w="3450239" h="3450239">
                <a:moveTo>
                  <a:pt x="0" y="0"/>
                </a:moveTo>
                <a:lnTo>
                  <a:pt x="3450239" y="0"/>
                </a:lnTo>
                <a:lnTo>
                  <a:pt x="3450239" y="3450239"/>
                </a:lnTo>
                <a:lnTo>
                  <a:pt x="0" y="3450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NP" dirty="0"/>
          </a:p>
        </p:txBody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F2376E5C-CEB6-90AA-06F7-FA2238FCB69C}"/>
              </a:ext>
            </a:extLst>
          </p:cNvPr>
          <p:cNvSpPr/>
          <p:nvPr/>
        </p:nvSpPr>
        <p:spPr>
          <a:xfrm>
            <a:off x="7354665" y="1225429"/>
            <a:ext cx="2047751" cy="2187782"/>
          </a:xfrm>
          <a:custGeom>
            <a:avLst/>
            <a:gdLst/>
            <a:ahLst/>
            <a:cxnLst/>
            <a:rect l="l" t="t" r="r" b="b"/>
            <a:pathLst>
              <a:path w="3487970" h="3464871">
                <a:moveTo>
                  <a:pt x="0" y="0"/>
                </a:moveTo>
                <a:lnTo>
                  <a:pt x="3487970" y="0"/>
                </a:lnTo>
                <a:lnTo>
                  <a:pt x="3487970" y="3464871"/>
                </a:lnTo>
                <a:lnTo>
                  <a:pt x="0" y="346487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NP" dirty="0"/>
          </a:p>
        </p:txBody>
      </p:sp>
      <p:grpSp>
        <p:nvGrpSpPr>
          <p:cNvPr id="21" name="Group 13">
            <a:extLst>
              <a:ext uri="{FF2B5EF4-FFF2-40B4-BE49-F238E27FC236}">
                <a16:creationId xmlns:a16="http://schemas.microsoft.com/office/drawing/2014/main" id="{1432E0A6-6401-11CE-096D-1EA22D675F49}"/>
              </a:ext>
            </a:extLst>
          </p:cNvPr>
          <p:cNvGrpSpPr/>
          <p:nvPr/>
        </p:nvGrpSpPr>
        <p:grpSpPr>
          <a:xfrm>
            <a:off x="838200" y="3922537"/>
            <a:ext cx="5410200" cy="790986"/>
            <a:chOff x="0" y="-76200"/>
            <a:chExt cx="10820400" cy="1581972"/>
          </a:xfrm>
        </p:grpSpPr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69C85A91-67C6-4422-E810-FFAA71C1C601}"/>
                </a:ext>
              </a:extLst>
            </p:cNvPr>
            <p:cNvSpPr/>
            <p:nvPr/>
          </p:nvSpPr>
          <p:spPr>
            <a:xfrm>
              <a:off x="0" y="29355"/>
              <a:ext cx="835700" cy="837507"/>
            </a:xfrm>
            <a:custGeom>
              <a:avLst/>
              <a:gdLst/>
              <a:ahLst/>
              <a:cxnLst/>
              <a:rect l="l" t="t" r="r" b="b"/>
              <a:pathLst>
                <a:path w="835700" h="837507">
                  <a:moveTo>
                    <a:pt x="0" y="0"/>
                  </a:moveTo>
                  <a:lnTo>
                    <a:pt x="835700" y="0"/>
                  </a:lnTo>
                  <a:lnTo>
                    <a:pt x="835700" y="837507"/>
                  </a:lnTo>
                  <a:lnTo>
                    <a:pt x="0" y="8375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1460" t="-37670" r="-31460" b="-24898"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23" name="TextBox 15">
              <a:extLst>
                <a:ext uri="{FF2B5EF4-FFF2-40B4-BE49-F238E27FC236}">
                  <a16:creationId xmlns:a16="http://schemas.microsoft.com/office/drawing/2014/main" id="{05ADB5A1-5AAD-FA23-877B-39EC4B6FACC8}"/>
                </a:ext>
              </a:extLst>
            </p:cNvPr>
            <p:cNvSpPr txBox="1"/>
            <p:nvPr/>
          </p:nvSpPr>
          <p:spPr>
            <a:xfrm>
              <a:off x="1056736" y="-76200"/>
              <a:ext cx="9763664" cy="1581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>
                <a:lnSpc>
                  <a:spcPts val="3168"/>
                </a:lnSpc>
              </a:pPr>
              <a:r>
                <a:rPr lang="en-US" sz="2200" dirty="0">
                  <a:latin typeface="Open Sans"/>
                  <a:ea typeface="Open Sans"/>
                  <a:cs typeface="Open Sans"/>
                  <a:sym typeface="Open Sans"/>
                </a:rPr>
                <a:t>Helps in economic growth from regional to global levels </a:t>
              </a:r>
            </a:p>
          </p:txBody>
        </p:sp>
      </p:grpSp>
      <p:grpSp>
        <p:nvGrpSpPr>
          <p:cNvPr id="24" name="Group 13">
            <a:extLst>
              <a:ext uri="{FF2B5EF4-FFF2-40B4-BE49-F238E27FC236}">
                <a16:creationId xmlns:a16="http://schemas.microsoft.com/office/drawing/2014/main" id="{C4CFCE4C-6622-0C7F-DA64-400A5EAC6C88}"/>
              </a:ext>
            </a:extLst>
          </p:cNvPr>
          <p:cNvGrpSpPr/>
          <p:nvPr/>
        </p:nvGrpSpPr>
        <p:grpSpPr>
          <a:xfrm>
            <a:off x="838200" y="2000055"/>
            <a:ext cx="5410200" cy="1201355"/>
            <a:chOff x="0" y="-76200"/>
            <a:chExt cx="10820400" cy="2402710"/>
          </a:xfrm>
        </p:grpSpPr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F3B87D76-C126-2CF9-ABDE-4D37A5DD63A8}"/>
                </a:ext>
              </a:extLst>
            </p:cNvPr>
            <p:cNvSpPr/>
            <p:nvPr/>
          </p:nvSpPr>
          <p:spPr>
            <a:xfrm>
              <a:off x="0" y="29355"/>
              <a:ext cx="835700" cy="837507"/>
            </a:xfrm>
            <a:custGeom>
              <a:avLst/>
              <a:gdLst/>
              <a:ahLst/>
              <a:cxnLst/>
              <a:rect l="l" t="t" r="r" b="b"/>
              <a:pathLst>
                <a:path w="835700" h="837507">
                  <a:moveTo>
                    <a:pt x="0" y="0"/>
                  </a:moveTo>
                  <a:lnTo>
                    <a:pt x="835700" y="0"/>
                  </a:lnTo>
                  <a:lnTo>
                    <a:pt x="835700" y="837507"/>
                  </a:lnTo>
                  <a:lnTo>
                    <a:pt x="0" y="8375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1460" t="-37670" r="-31460" b="-24898"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26" name="TextBox 15">
              <a:extLst>
                <a:ext uri="{FF2B5EF4-FFF2-40B4-BE49-F238E27FC236}">
                  <a16:creationId xmlns:a16="http://schemas.microsoft.com/office/drawing/2014/main" id="{E90B4331-C662-3D8F-D241-8A3B45654F61}"/>
                </a:ext>
              </a:extLst>
            </p:cNvPr>
            <p:cNvSpPr txBox="1"/>
            <p:nvPr/>
          </p:nvSpPr>
          <p:spPr>
            <a:xfrm>
              <a:off x="1056736" y="-76200"/>
              <a:ext cx="9763664" cy="24027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>
                <a:lnSpc>
                  <a:spcPts val="3168"/>
                </a:lnSpc>
              </a:pPr>
              <a:r>
                <a:rPr lang="en-US" sz="2200" dirty="0">
                  <a:latin typeface="Open Sans"/>
                  <a:ea typeface="Open Sans"/>
                  <a:cs typeface="Open Sans"/>
                  <a:sym typeface="Open Sans"/>
                </a:rPr>
                <a:t>Dr. Fish leverages IoT, and machine learning to revolutionize fish farming.</a:t>
              </a:r>
            </a:p>
            <a:p>
              <a:pPr marL="0" lvl="1">
                <a:lnSpc>
                  <a:spcPts val="3168"/>
                </a:lnSpc>
              </a:pPr>
              <a:endParaRPr lang="en-US" sz="2200" dirty="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40AD2AB8-072B-B37F-60C5-CE02861B5395}"/>
              </a:ext>
            </a:extLst>
          </p:cNvPr>
          <p:cNvSpPr/>
          <p:nvPr/>
        </p:nvSpPr>
        <p:spPr>
          <a:xfrm>
            <a:off x="10931148" y="136525"/>
            <a:ext cx="952805" cy="689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9" name="Picture 2" descr="Microsoft Learn Student Ambassadors CEE">
            <a:extLst>
              <a:ext uri="{FF2B5EF4-FFF2-40B4-BE49-F238E27FC236}">
                <a16:creationId xmlns:a16="http://schemas.microsoft.com/office/drawing/2014/main" id="{95049C5E-C968-F615-FDC5-B63CB8444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209" y="39132"/>
            <a:ext cx="952805" cy="8840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0805651-EEAB-2E70-8283-8F8C9F5BB9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87536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39"/>
    </mc:Choice>
    <mc:Fallback>
      <p:transition spd="slow" advTm="11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077988" y="4942988"/>
            <a:ext cx="1482783" cy="1482777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  <a:ln w="57150" cap="sq">
              <a:solidFill>
                <a:srgbClr val="F47C00"/>
              </a:solidFill>
              <a:prstDash val="solid"/>
              <a:miter/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21120" y="4942988"/>
            <a:ext cx="1482783" cy="1482777"/>
            <a:chOff x="0" y="0"/>
            <a:chExt cx="6350000" cy="63499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27010" t="-16319" r="-139468" b="-61333"/>
              </a:stretch>
            </a:blipFill>
            <a:ln w="57150" cap="sq">
              <a:solidFill>
                <a:srgbClr val="F1945B"/>
              </a:solidFill>
              <a:prstDash val="solid"/>
              <a:miter/>
            </a:ln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738679" y="1305311"/>
            <a:ext cx="1610852" cy="1610846"/>
            <a:chOff x="0" y="0"/>
            <a:chExt cx="6350000" cy="63499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971785" y="1324361"/>
            <a:ext cx="1610852" cy="1610846"/>
            <a:chOff x="0" y="0"/>
            <a:chExt cx="6350000" cy="63499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-183058" t="-43012" r="-66713" b="-54317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0" y="-1637544"/>
            <a:ext cx="12192000" cy="1644746"/>
            <a:chOff x="0" y="0"/>
            <a:chExt cx="4816593" cy="64977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816592" cy="649776"/>
            </a:xfrm>
            <a:custGeom>
              <a:avLst/>
              <a:gdLst/>
              <a:ahLst/>
              <a:cxnLst/>
              <a:rect l="l" t="t" r="r" b="b"/>
              <a:pathLst>
                <a:path w="4816592" h="649776">
                  <a:moveTo>
                    <a:pt x="0" y="0"/>
                  </a:moveTo>
                  <a:lnTo>
                    <a:pt x="4816592" y="0"/>
                  </a:lnTo>
                  <a:lnTo>
                    <a:pt x="4816592" y="649776"/>
                  </a:lnTo>
                  <a:lnTo>
                    <a:pt x="0" y="64977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4816593" cy="668826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sp>
        <p:nvSpPr>
          <p:cNvPr id="22" name="Freeform 22"/>
          <p:cNvSpPr/>
          <p:nvPr/>
        </p:nvSpPr>
        <p:spPr>
          <a:xfrm>
            <a:off x="-1057378" y="-1637545"/>
            <a:ext cx="2114758" cy="2743200"/>
          </a:xfrm>
          <a:custGeom>
            <a:avLst/>
            <a:gdLst/>
            <a:ahLst/>
            <a:cxnLst/>
            <a:rect l="l" t="t" r="r" b="b"/>
            <a:pathLst>
              <a:path w="3172137" h="4114800">
                <a:moveTo>
                  <a:pt x="0" y="0"/>
                </a:moveTo>
                <a:lnTo>
                  <a:pt x="3172136" y="0"/>
                </a:lnTo>
                <a:lnTo>
                  <a:pt x="317213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6" name="AutoShape 26"/>
          <p:cNvSpPr/>
          <p:nvPr/>
        </p:nvSpPr>
        <p:spPr>
          <a:xfrm>
            <a:off x="-786247" y="4517538"/>
            <a:ext cx="13195298" cy="0"/>
          </a:xfrm>
          <a:prstGeom prst="line">
            <a:avLst/>
          </a:prstGeom>
          <a:ln w="57150" cap="flat">
            <a:solidFill>
              <a:srgbClr val="F1945B">
                <a:alpha val="48627"/>
              </a:srgbClr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33" name="TextBox 33"/>
          <p:cNvSpPr txBox="1"/>
          <p:nvPr/>
        </p:nvSpPr>
        <p:spPr>
          <a:xfrm>
            <a:off x="1730048" y="3630371"/>
            <a:ext cx="2064510" cy="217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4"/>
              </a:lnSpc>
            </a:pPr>
            <a:r>
              <a:rPr lang="en-US" sz="1303" dirty="0">
                <a:solidFill>
                  <a:srgbClr val="1C1C1C"/>
                </a:solidFill>
                <a:latin typeface="Canva Sans 2"/>
                <a:ea typeface="Canva Sans 2"/>
                <a:cs typeface="Canva Sans 2"/>
                <a:sym typeface="Canva Sans 2"/>
              </a:rPr>
              <a:t>AI/ML developer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093363" y="3641653"/>
            <a:ext cx="2064510" cy="217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4"/>
              </a:lnSpc>
            </a:pPr>
            <a:r>
              <a:rPr lang="en-US" sz="1303" dirty="0">
                <a:solidFill>
                  <a:srgbClr val="1C1C1C"/>
                </a:solidFill>
                <a:latin typeface="Canva Sans 2"/>
                <a:ea typeface="Canva Sans 2"/>
                <a:cs typeface="Canva Sans 2"/>
                <a:sym typeface="Canva Sans 2"/>
              </a:rPr>
              <a:t>Backend Developer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6519948" y="3641654"/>
            <a:ext cx="2064510" cy="217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4"/>
              </a:lnSpc>
            </a:pPr>
            <a:r>
              <a:rPr lang="en-US" sz="1303" dirty="0">
                <a:solidFill>
                  <a:srgbClr val="1C1C1C"/>
                </a:solidFill>
                <a:latin typeface="Canva Sans 2"/>
                <a:ea typeface="Canva Sans 2"/>
                <a:cs typeface="Canva Sans 2"/>
                <a:sym typeface="Canva Sans 2"/>
              </a:rPr>
              <a:t>Designer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8753054" y="3641654"/>
            <a:ext cx="2064510" cy="217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4"/>
              </a:lnSpc>
            </a:pPr>
            <a:r>
              <a:rPr lang="en-US" sz="1303" dirty="0">
                <a:solidFill>
                  <a:srgbClr val="1C1C1C"/>
                </a:solidFill>
                <a:latin typeface="Canva Sans 2"/>
                <a:ea typeface="Canva Sans 2"/>
                <a:cs typeface="Canva Sans 2"/>
                <a:sym typeface="Canva Sans 2"/>
              </a:rPr>
              <a:t>Full-Stack developer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730048" y="3326817"/>
            <a:ext cx="2080707" cy="294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5"/>
              </a:lnSpc>
            </a:pPr>
            <a:r>
              <a:rPr lang="en-US" sz="1955" b="1" dirty="0" err="1">
                <a:solidFill>
                  <a:srgbClr val="1C1C1C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Aakriti</a:t>
            </a:r>
            <a:r>
              <a:rPr lang="en-US" sz="1955" b="1" dirty="0">
                <a:solidFill>
                  <a:srgbClr val="1C1C1C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Poudel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4053559" y="3317640"/>
            <a:ext cx="2183493" cy="294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5"/>
              </a:lnSpc>
            </a:pPr>
            <a:r>
              <a:rPr lang="en-US" sz="1955" b="1" dirty="0" err="1">
                <a:solidFill>
                  <a:srgbClr val="1C1C1C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Sugat</a:t>
            </a:r>
            <a:r>
              <a:rPr lang="en-US" sz="1955" b="1" dirty="0">
                <a:solidFill>
                  <a:srgbClr val="1C1C1C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 </a:t>
            </a:r>
            <a:r>
              <a:rPr lang="en-US" sz="1955" b="1" dirty="0" err="1">
                <a:solidFill>
                  <a:srgbClr val="1C1C1C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Sujaku</a:t>
            </a:r>
            <a:endParaRPr lang="en-US" sz="1955" b="1" dirty="0">
              <a:solidFill>
                <a:srgbClr val="1C1C1C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6503751" y="3328923"/>
            <a:ext cx="2080707" cy="294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5"/>
              </a:lnSpc>
            </a:pPr>
            <a:r>
              <a:rPr lang="en-US" sz="1955" b="1">
                <a:solidFill>
                  <a:srgbClr val="1C1C1C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Diwas Parajuli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8736858" y="3328923"/>
            <a:ext cx="2080707" cy="294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5"/>
              </a:lnSpc>
            </a:pPr>
            <a:r>
              <a:rPr lang="en-US" sz="1955" b="1">
                <a:solidFill>
                  <a:srgbClr val="1C1C1C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Santosh Yadav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3255873" y="553302"/>
            <a:ext cx="5620912" cy="522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8"/>
              </a:lnSpc>
              <a:spcBef>
                <a:spcPct val="0"/>
              </a:spcBef>
            </a:pPr>
            <a:r>
              <a:rPr lang="en-US" sz="3948" b="1" i="1" spc="138">
                <a:solidFill>
                  <a:srgbClr val="F7832B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Dr.</a:t>
            </a:r>
            <a:r>
              <a:rPr lang="en-US" sz="3948" b="1" i="1" spc="138">
                <a:solidFill>
                  <a:srgbClr val="051D4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Fish’s</a:t>
            </a:r>
            <a:r>
              <a:rPr lang="en-US" sz="3948" spc="138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 core team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2678485" y="5476750"/>
            <a:ext cx="1793787" cy="227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67"/>
              </a:lnSpc>
            </a:pPr>
            <a:r>
              <a:rPr lang="en-US" sz="1333" b="1">
                <a:solidFill>
                  <a:srgbClr val="1C1C1C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Mentor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7821617" y="5476750"/>
            <a:ext cx="1793787" cy="227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67"/>
              </a:lnSpc>
            </a:pPr>
            <a:r>
              <a:rPr lang="en-US" sz="1333" b="1">
                <a:solidFill>
                  <a:srgbClr val="1C1C1C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Mentor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2678485" y="5129304"/>
            <a:ext cx="2878917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sz="2000" b="1" dirty="0">
                <a:solidFill>
                  <a:srgbClr val="1C1C1C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Dr. Gajendra Sharma </a:t>
            </a:r>
          </a:p>
          <a:p>
            <a:pPr>
              <a:lnSpc>
                <a:spcPts val="2400"/>
              </a:lnSpc>
            </a:pPr>
            <a:endParaRPr lang="en-US" sz="2000" b="1" dirty="0">
              <a:solidFill>
                <a:srgbClr val="1C1C1C"/>
              </a:solidFill>
              <a:latin typeface="Poppins Ultra-Bold"/>
              <a:ea typeface="Poppins Ultra-Bold"/>
              <a:cs typeface="Poppins Ultra-Bold"/>
              <a:sym typeface="Poppins Ultra-Bold"/>
            </a:endParaRPr>
          </a:p>
        </p:txBody>
      </p:sp>
      <p:sp>
        <p:nvSpPr>
          <p:cNvPr id="47" name="TextBox 47"/>
          <p:cNvSpPr txBox="1"/>
          <p:nvPr/>
        </p:nvSpPr>
        <p:spPr>
          <a:xfrm>
            <a:off x="7821617" y="5129304"/>
            <a:ext cx="2910799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sz="2000" b="1">
                <a:solidFill>
                  <a:srgbClr val="1C1C1C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Tek Bahadur Gurung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2678485" y="5734983"/>
            <a:ext cx="3367083" cy="471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67"/>
              </a:lnSpc>
            </a:pPr>
            <a:r>
              <a:rPr lang="en-US" sz="1333" i="1" dirty="0">
                <a:solidFill>
                  <a:srgbClr val="1C1C1C"/>
                </a:solidFill>
                <a:latin typeface="Canva Sans 2 Italics"/>
                <a:ea typeface="Canva Sans 2 Italics"/>
                <a:cs typeface="Canva Sans 2 Italics"/>
                <a:sym typeface="Canva Sans 2 Italics"/>
              </a:rPr>
              <a:t>Prof at KU </a:t>
            </a:r>
          </a:p>
          <a:p>
            <a:pPr algn="just">
              <a:lnSpc>
                <a:spcPts val="1867"/>
              </a:lnSpc>
            </a:pPr>
            <a:r>
              <a:rPr lang="en-US" sz="1333" i="1" dirty="0">
                <a:solidFill>
                  <a:srgbClr val="1C1C1C"/>
                </a:solidFill>
                <a:latin typeface="Canva Sans 2 Italics"/>
                <a:ea typeface="Canva Sans 2 Italics"/>
                <a:cs typeface="Canva Sans 2 Italics"/>
                <a:sym typeface="Canva Sans 2 Italics"/>
              </a:rPr>
              <a:t>IT and Services Professional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7821617" y="5734983"/>
            <a:ext cx="3367083" cy="471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67"/>
              </a:lnSpc>
            </a:pPr>
            <a:r>
              <a:rPr lang="en-US" sz="1333" i="1">
                <a:solidFill>
                  <a:srgbClr val="1C1C1C"/>
                </a:solidFill>
                <a:latin typeface="Canva Sans 2 Italics"/>
                <a:ea typeface="Canva Sans 2 Italics"/>
                <a:cs typeface="Canva Sans 2 Italics"/>
                <a:sym typeface="Canva Sans 2 Italics"/>
              </a:rPr>
              <a:t>Principal Scientist &amp; Executive Director at Nepal Agricultural Research Council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7DEFD0-507E-D220-9457-D01ECE4FE013}"/>
              </a:ext>
            </a:extLst>
          </p:cNvPr>
          <p:cNvSpPr/>
          <p:nvPr/>
        </p:nvSpPr>
        <p:spPr>
          <a:xfrm>
            <a:off x="10931148" y="136525"/>
            <a:ext cx="952805" cy="689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0" name="Picture 2" descr="Microsoft Learn Student Ambassadors CEE">
            <a:extLst>
              <a:ext uri="{FF2B5EF4-FFF2-40B4-BE49-F238E27FC236}">
                <a16:creationId xmlns:a16="http://schemas.microsoft.com/office/drawing/2014/main" id="{35976FC8-707A-2E15-1F10-0544D8BB1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209" y="39132"/>
            <a:ext cx="952805" cy="8840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No photo description available.">
            <a:extLst>
              <a:ext uri="{FF2B5EF4-FFF2-40B4-BE49-F238E27FC236}">
                <a16:creationId xmlns:a16="http://schemas.microsoft.com/office/drawing/2014/main" id="{4F377815-EE0D-E8ED-767C-978B03857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1013" y="1329136"/>
            <a:ext cx="1548583" cy="1563055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Aakriti POUDEL | Kathmandu University, Kathmandu ...">
            <a:extLst>
              <a:ext uri="{FF2B5EF4-FFF2-40B4-BE49-F238E27FC236}">
                <a16:creationId xmlns:a16="http://schemas.microsoft.com/office/drawing/2014/main" id="{2A598515-57B3-050A-EE5F-49D434CC8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875" y="1348256"/>
            <a:ext cx="1563055" cy="1563055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Audio 61">
            <a:hlinkClick r:id="" action="ppaction://media"/>
            <a:extLst>
              <a:ext uri="{FF2B5EF4-FFF2-40B4-BE49-F238E27FC236}">
                <a16:creationId xmlns:a16="http://schemas.microsoft.com/office/drawing/2014/main" id="{8DAEA350-AD0E-3482-81B5-58F454C35C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49"/>
    </mc:Choice>
    <mc:Fallback>
      <p:transition spd="slow" advTm="103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1C040-40F4-C117-8487-F3D6BA78107F}"/>
              </a:ext>
            </a:extLst>
          </p:cNvPr>
          <p:cNvSpPr txBox="1">
            <a:spLocks/>
          </p:cNvSpPr>
          <p:nvPr/>
        </p:nvSpPr>
        <p:spPr>
          <a:xfrm>
            <a:off x="4213860" y="3733531"/>
            <a:ext cx="3764280" cy="7626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</a:lstStyle>
          <a:p>
            <a:pPr algn="ctr"/>
            <a:r>
              <a:rPr lang="en-US" dirty="0"/>
              <a:t>Thank you!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7475FA-F5D6-2C90-B7D6-B52E9A3BD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13</a:t>
            </a:fld>
            <a:endParaRPr lang="en-US"/>
          </a:p>
        </p:txBody>
      </p:sp>
      <p:sp>
        <p:nvSpPr>
          <p:cNvPr id="7" name="Freeform 9">
            <a:extLst>
              <a:ext uri="{FF2B5EF4-FFF2-40B4-BE49-F238E27FC236}">
                <a16:creationId xmlns:a16="http://schemas.microsoft.com/office/drawing/2014/main" id="{8016C5C5-07F5-C5EB-343D-12CA5EA4666E}"/>
              </a:ext>
            </a:extLst>
          </p:cNvPr>
          <p:cNvSpPr/>
          <p:nvPr/>
        </p:nvSpPr>
        <p:spPr>
          <a:xfrm>
            <a:off x="5134576" y="1965150"/>
            <a:ext cx="2654367" cy="2305618"/>
          </a:xfrm>
          <a:custGeom>
            <a:avLst/>
            <a:gdLst/>
            <a:ahLst/>
            <a:cxnLst/>
            <a:rect l="l" t="t" r="r" b="b"/>
            <a:pathLst>
              <a:path w="2654367" h="2305618">
                <a:moveTo>
                  <a:pt x="0" y="0"/>
                </a:moveTo>
                <a:lnTo>
                  <a:pt x="2654367" y="0"/>
                </a:lnTo>
                <a:lnTo>
                  <a:pt x="2654367" y="2305618"/>
                </a:lnTo>
                <a:lnTo>
                  <a:pt x="0" y="23056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NP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3B27A1-B862-4D72-02DD-47E8044C7BC6}"/>
              </a:ext>
            </a:extLst>
          </p:cNvPr>
          <p:cNvSpPr/>
          <p:nvPr/>
        </p:nvSpPr>
        <p:spPr>
          <a:xfrm>
            <a:off x="10931148" y="136525"/>
            <a:ext cx="952805" cy="689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2" descr="Microsoft Learn Student Ambassadors CEE">
            <a:extLst>
              <a:ext uri="{FF2B5EF4-FFF2-40B4-BE49-F238E27FC236}">
                <a16:creationId xmlns:a16="http://schemas.microsoft.com/office/drawing/2014/main" id="{537478C3-799A-64AE-468D-08970DEDB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209" y="39132"/>
            <a:ext cx="952805" cy="8840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6EF2868-EC22-601E-391B-3BCF190A25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6159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5"/>
    </mc:Choice>
    <mc:Fallback>
      <p:transition spd="slow" advTm="1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/>
          <p:cNvSpPr/>
          <p:nvPr/>
        </p:nvSpPr>
        <p:spPr>
          <a:xfrm>
            <a:off x="336979" y="894546"/>
            <a:ext cx="3578853" cy="2684139"/>
          </a:xfrm>
          <a:custGeom>
            <a:avLst/>
            <a:gdLst/>
            <a:ahLst/>
            <a:cxnLst/>
            <a:rect l="l" t="t" r="r" b="b"/>
            <a:pathLst>
              <a:path w="5368279" h="4026209">
                <a:moveTo>
                  <a:pt x="0" y="0"/>
                </a:moveTo>
                <a:lnTo>
                  <a:pt x="5368278" y="0"/>
                </a:lnTo>
                <a:lnTo>
                  <a:pt x="5368278" y="4026209"/>
                </a:lnTo>
                <a:lnTo>
                  <a:pt x="0" y="40262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66675" cap="rnd">
            <a:solidFill>
              <a:srgbClr val="F47C00"/>
            </a:solidFill>
            <a:prstDash val="solid"/>
            <a:round/>
          </a:ln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4055531" y="1169492"/>
            <a:ext cx="4588938" cy="2409193"/>
          </a:xfrm>
          <a:custGeom>
            <a:avLst/>
            <a:gdLst/>
            <a:ahLst/>
            <a:cxnLst/>
            <a:rect l="l" t="t" r="r" b="b"/>
            <a:pathLst>
              <a:path w="6883407" h="3613789">
                <a:moveTo>
                  <a:pt x="0" y="0"/>
                </a:moveTo>
                <a:lnTo>
                  <a:pt x="6883408" y="0"/>
                </a:lnTo>
                <a:lnTo>
                  <a:pt x="6883408" y="3613789"/>
                </a:lnTo>
                <a:lnTo>
                  <a:pt x="0" y="36137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76200" cap="rnd">
            <a:solidFill>
              <a:srgbClr val="F47C00"/>
            </a:solidFill>
            <a:prstDash val="solid"/>
            <a:round/>
          </a:ln>
        </p:spPr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>
          <a:xfrm>
            <a:off x="6736126" y="3704367"/>
            <a:ext cx="3356861" cy="2517646"/>
          </a:xfrm>
          <a:custGeom>
            <a:avLst/>
            <a:gdLst/>
            <a:ahLst/>
            <a:cxnLst/>
            <a:rect l="l" t="t" r="r" b="b"/>
            <a:pathLst>
              <a:path w="5035292" h="3776469">
                <a:moveTo>
                  <a:pt x="0" y="0"/>
                </a:moveTo>
                <a:lnTo>
                  <a:pt x="5035292" y="0"/>
                </a:lnTo>
                <a:lnTo>
                  <a:pt x="5035292" y="3776469"/>
                </a:lnTo>
                <a:lnTo>
                  <a:pt x="0" y="37764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w="57150" cap="rnd">
            <a:solidFill>
              <a:srgbClr val="F47C00"/>
            </a:solidFill>
            <a:prstDash val="solid"/>
            <a:round/>
          </a:ln>
        </p:spPr>
        <p:txBody>
          <a:bodyPr/>
          <a:lstStyle/>
          <a:p>
            <a:endParaRPr lang="en-CA"/>
          </a:p>
        </p:txBody>
      </p:sp>
      <p:sp>
        <p:nvSpPr>
          <p:cNvPr id="12" name="Freeform 12"/>
          <p:cNvSpPr/>
          <p:nvPr/>
        </p:nvSpPr>
        <p:spPr>
          <a:xfrm>
            <a:off x="8796870" y="894546"/>
            <a:ext cx="2816743" cy="2682213"/>
          </a:xfrm>
          <a:custGeom>
            <a:avLst/>
            <a:gdLst/>
            <a:ahLst/>
            <a:cxnLst/>
            <a:rect l="l" t="t" r="r" b="b"/>
            <a:pathLst>
              <a:path w="4225115" h="4023319">
                <a:moveTo>
                  <a:pt x="0" y="0"/>
                </a:moveTo>
                <a:lnTo>
                  <a:pt x="4225115" y="0"/>
                </a:lnTo>
                <a:lnTo>
                  <a:pt x="4225115" y="4023319"/>
                </a:lnTo>
                <a:lnTo>
                  <a:pt x="0" y="40233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w="76200" cap="rnd">
            <a:solidFill>
              <a:srgbClr val="F47C00"/>
            </a:solidFill>
            <a:prstDash val="solid"/>
            <a:round/>
          </a:ln>
        </p:spPr>
        <p:txBody>
          <a:bodyPr/>
          <a:lstStyle/>
          <a:p>
            <a:endParaRPr lang="en-CA"/>
          </a:p>
        </p:txBody>
      </p:sp>
      <p:sp>
        <p:nvSpPr>
          <p:cNvPr id="13" name="Freeform 13"/>
          <p:cNvSpPr/>
          <p:nvPr/>
        </p:nvSpPr>
        <p:spPr>
          <a:xfrm>
            <a:off x="2467763" y="3720052"/>
            <a:ext cx="3733375" cy="2486275"/>
          </a:xfrm>
          <a:custGeom>
            <a:avLst/>
            <a:gdLst/>
            <a:ahLst/>
            <a:cxnLst/>
            <a:rect l="l" t="t" r="r" b="b"/>
            <a:pathLst>
              <a:path w="5600062" h="3729412">
                <a:moveTo>
                  <a:pt x="0" y="0"/>
                </a:moveTo>
                <a:lnTo>
                  <a:pt x="5600062" y="0"/>
                </a:lnTo>
                <a:lnTo>
                  <a:pt x="5600062" y="3729412"/>
                </a:lnTo>
                <a:lnTo>
                  <a:pt x="0" y="37294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12619"/>
            </a:stretch>
          </a:blipFill>
          <a:ln w="66675" cap="rnd">
            <a:solidFill>
              <a:srgbClr val="F47C00"/>
            </a:solidFill>
            <a:prstDash val="solid"/>
            <a:round/>
          </a:ln>
        </p:spPr>
        <p:txBody>
          <a:bodyPr/>
          <a:lstStyle/>
          <a:p>
            <a:endParaRPr lang="en-CA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E9E68283-3170-399E-5020-0FFA090E30C8}"/>
              </a:ext>
            </a:extLst>
          </p:cNvPr>
          <p:cNvSpPr/>
          <p:nvPr/>
        </p:nvSpPr>
        <p:spPr>
          <a:xfrm>
            <a:off x="557629" y="6117253"/>
            <a:ext cx="695617" cy="604222"/>
          </a:xfrm>
          <a:custGeom>
            <a:avLst/>
            <a:gdLst/>
            <a:ahLst/>
            <a:cxnLst/>
            <a:rect l="l" t="t" r="r" b="b"/>
            <a:pathLst>
              <a:path w="1035157" h="899151">
                <a:moveTo>
                  <a:pt x="0" y="0"/>
                </a:moveTo>
                <a:lnTo>
                  <a:pt x="1035157" y="0"/>
                </a:lnTo>
                <a:lnTo>
                  <a:pt x="1035157" y="899150"/>
                </a:lnTo>
                <a:lnTo>
                  <a:pt x="0" y="8991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51B382BF-4845-4A6A-4127-96BB27E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65F1C6E-CB43-4EEB-BCFC-DCF207AA32C3}" type="slidenum">
              <a:rPr lang="en-US" smtClean="0"/>
              <a:t>2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C14F43-976E-4C3F-3BBD-D86347F35863}"/>
              </a:ext>
            </a:extLst>
          </p:cNvPr>
          <p:cNvSpPr/>
          <p:nvPr/>
        </p:nvSpPr>
        <p:spPr>
          <a:xfrm>
            <a:off x="10931148" y="136525"/>
            <a:ext cx="952805" cy="689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" name="Picture 2" descr="Microsoft Learn Student Ambassadors CEE">
            <a:extLst>
              <a:ext uri="{FF2B5EF4-FFF2-40B4-BE49-F238E27FC236}">
                <a16:creationId xmlns:a16="http://schemas.microsoft.com/office/drawing/2014/main" id="{D2019EA3-7D98-BA1D-69D5-C9C5C62CD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209" y="39132"/>
            <a:ext cx="952805" cy="8840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Audio 35">
            <a:hlinkClick r:id="" action="ppaction://media"/>
            <a:extLst>
              <a:ext uri="{FF2B5EF4-FFF2-40B4-BE49-F238E27FC236}">
                <a16:creationId xmlns:a16="http://schemas.microsoft.com/office/drawing/2014/main" id="{717917F7-0ED9-F0E5-43D2-C28D5C86E4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16"/>
    </mc:Choice>
    <mc:Fallback>
      <p:transition spd="slow" advTm="14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85976-FFB2-70EE-D8E5-594A1B396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503B3-D8B7-0481-C50C-728F91551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Domestic Data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F95F0C6-5AD4-B494-DD90-57423F87EAD3}"/>
              </a:ext>
            </a:extLst>
          </p:cNvPr>
          <p:cNvSpPr txBox="1"/>
          <p:nvPr/>
        </p:nvSpPr>
        <p:spPr>
          <a:xfrm>
            <a:off x="591671" y="10354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NP" dirty="0"/>
          </a:p>
        </p:txBody>
      </p:sp>
      <p:sp>
        <p:nvSpPr>
          <p:cNvPr id="97" name="Freeform 13">
            <a:extLst>
              <a:ext uri="{FF2B5EF4-FFF2-40B4-BE49-F238E27FC236}">
                <a16:creationId xmlns:a16="http://schemas.microsoft.com/office/drawing/2014/main" id="{7BC6AB5F-F59F-163C-A58D-74F8E4701DBF}"/>
              </a:ext>
            </a:extLst>
          </p:cNvPr>
          <p:cNvSpPr/>
          <p:nvPr/>
        </p:nvSpPr>
        <p:spPr>
          <a:xfrm>
            <a:off x="557629" y="6117253"/>
            <a:ext cx="695617" cy="604222"/>
          </a:xfrm>
          <a:custGeom>
            <a:avLst/>
            <a:gdLst/>
            <a:ahLst/>
            <a:cxnLst/>
            <a:rect l="l" t="t" r="r" b="b"/>
            <a:pathLst>
              <a:path w="1035157" h="899151">
                <a:moveTo>
                  <a:pt x="0" y="0"/>
                </a:moveTo>
                <a:lnTo>
                  <a:pt x="1035157" y="0"/>
                </a:lnTo>
                <a:lnTo>
                  <a:pt x="1035157" y="899150"/>
                </a:lnTo>
                <a:lnTo>
                  <a:pt x="0" y="899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10">
            <a:extLst>
              <a:ext uri="{FF2B5EF4-FFF2-40B4-BE49-F238E27FC236}">
                <a16:creationId xmlns:a16="http://schemas.microsoft.com/office/drawing/2014/main" id="{CEDEB5F8-C26B-F16C-09F0-0F8BAABA076E}"/>
              </a:ext>
            </a:extLst>
          </p:cNvPr>
          <p:cNvSpPr/>
          <p:nvPr/>
        </p:nvSpPr>
        <p:spPr>
          <a:xfrm>
            <a:off x="5335518" y="693684"/>
            <a:ext cx="399610" cy="487143"/>
          </a:xfrm>
          <a:custGeom>
            <a:avLst/>
            <a:gdLst/>
            <a:ahLst/>
            <a:cxnLst/>
            <a:rect l="l" t="t" r="r" b="b"/>
            <a:pathLst>
              <a:path w="675238" h="823147">
                <a:moveTo>
                  <a:pt x="0" y="0"/>
                </a:moveTo>
                <a:lnTo>
                  <a:pt x="675238" y="0"/>
                </a:lnTo>
                <a:lnTo>
                  <a:pt x="675238" y="823147"/>
                </a:lnTo>
                <a:lnTo>
                  <a:pt x="0" y="8231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155102F0-8E88-E7A9-02C9-0AE11D52D8BD}"/>
              </a:ext>
            </a:extLst>
          </p:cNvPr>
          <p:cNvSpPr txBox="1"/>
          <p:nvPr/>
        </p:nvSpPr>
        <p:spPr>
          <a:xfrm>
            <a:off x="755992" y="3045097"/>
            <a:ext cx="2862416" cy="807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7"/>
              </a:lnSpc>
              <a:spcBef>
                <a:spcPct val="0"/>
              </a:spcBef>
            </a:pPr>
            <a:r>
              <a:rPr lang="en-US" sz="2631" b="1" dirty="0">
                <a:solidFill>
                  <a:srgbClr val="F7832B"/>
                </a:solidFill>
                <a:latin typeface="Now Bold"/>
                <a:ea typeface="Now Bold"/>
                <a:cs typeface="Now Bold"/>
                <a:sym typeface="Now Bold"/>
              </a:rPr>
              <a:t>~70,000 METRIC TONS</a:t>
            </a: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CD241312-79FF-FC1F-218A-03A2262E656A}"/>
              </a:ext>
            </a:extLst>
          </p:cNvPr>
          <p:cNvSpPr txBox="1"/>
          <p:nvPr/>
        </p:nvSpPr>
        <p:spPr>
          <a:xfrm>
            <a:off x="944551" y="4072256"/>
            <a:ext cx="2485299" cy="526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7"/>
              </a:lnSpc>
              <a:spcBef>
                <a:spcPct val="0"/>
              </a:spcBef>
            </a:pPr>
            <a:r>
              <a:rPr lang="en-US" sz="1513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Nepal’s Fish Production 2021</a:t>
            </a:r>
          </a:p>
        </p:txBody>
      </p:sp>
      <p:sp>
        <p:nvSpPr>
          <p:cNvPr id="7" name="TextBox 14">
            <a:extLst>
              <a:ext uri="{FF2B5EF4-FFF2-40B4-BE49-F238E27FC236}">
                <a16:creationId xmlns:a16="http://schemas.microsoft.com/office/drawing/2014/main" id="{E088E2EA-2027-CD9F-CF9F-7B8C546CF5FE}"/>
              </a:ext>
            </a:extLst>
          </p:cNvPr>
          <p:cNvSpPr txBox="1"/>
          <p:nvPr/>
        </p:nvSpPr>
        <p:spPr>
          <a:xfrm>
            <a:off x="3466591" y="5308058"/>
            <a:ext cx="6306059" cy="269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087"/>
              </a:lnSpc>
              <a:spcBef>
                <a:spcPct val="0"/>
              </a:spcBef>
            </a:pPr>
            <a:r>
              <a: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Source I : Department of Livestock Services, Government of Nepal</a:t>
            </a:r>
          </a:p>
        </p:txBody>
      </p:sp>
      <p:sp>
        <p:nvSpPr>
          <p:cNvPr id="8" name="TextBox 15">
            <a:extLst>
              <a:ext uri="{FF2B5EF4-FFF2-40B4-BE49-F238E27FC236}">
                <a16:creationId xmlns:a16="http://schemas.microsoft.com/office/drawing/2014/main" id="{374A689E-C5CD-D06D-9F09-E027B17F030A}"/>
              </a:ext>
            </a:extLst>
          </p:cNvPr>
          <p:cNvSpPr txBox="1"/>
          <p:nvPr/>
        </p:nvSpPr>
        <p:spPr>
          <a:xfrm>
            <a:off x="3314775" y="5711623"/>
            <a:ext cx="6164167" cy="243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3"/>
              </a:lnSpc>
              <a:spcBef>
                <a:spcPct val="0"/>
              </a:spcBef>
            </a:pPr>
            <a:r>
              <a: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Source II :  Fisheries and Aquaculture Journal</a:t>
            </a:r>
          </a:p>
        </p:txBody>
      </p:sp>
      <p:sp>
        <p:nvSpPr>
          <p:cNvPr id="9" name="TextBox 16">
            <a:extLst>
              <a:ext uri="{FF2B5EF4-FFF2-40B4-BE49-F238E27FC236}">
                <a16:creationId xmlns:a16="http://schemas.microsoft.com/office/drawing/2014/main" id="{E9F3C30D-B062-7295-69FC-A62653885D9A}"/>
              </a:ext>
            </a:extLst>
          </p:cNvPr>
          <p:cNvSpPr txBox="1"/>
          <p:nvPr/>
        </p:nvSpPr>
        <p:spPr>
          <a:xfrm>
            <a:off x="4520959" y="3045097"/>
            <a:ext cx="2862416" cy="807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7"/>
              </a:lnSpc>
            </a:pPr>
            <a:r>
              <a:rPr lang="en-US" sz="2631" b="1">
                <a:solidFill>
                  <a:srgbClr val="F7832B"/>
                </a:solidFill>
                <a:latin typeface="Now Bold"/>
                <a:ea typeface="Now Bold"/>
                <a:cs typeface="Now Bold"/>
                <a:sym typeface="Now Bold"/>
              </a:rPr>
              <a:t>$220</a:t>
            </a:r>
          </a:p>
          <a:p>
            <a:pPr algn="ctr">
              <a:lnSpc>
                <a:spcPts val="3157"/>
              </a:lnSpc>
              <a:spcBef>
                <a:spcPct val="0"/>
              </a:spcBef>
            </a:pPr>
            <a:r>
              <a:rPr lang="en-US" sz="2631" b="1">
                <a:solidFill>
                  <a:srgbClr val="F7832B"/>
                </a:solidFill>
                <a:latin typeface="Now Bold"/>
                <a:ea typeface="Now Bold"/>
                <a:cs typeface="Now Bold"/>
                <a:sym typeface="Now Bold"/>
              </a:rPr>
              <a:t> MILLION</a:t>
            </a:r>
          </a:p>
        </p:txBody>
      </p:sp>
      <p:sp>
        <p:nvSpPr>
          <p:cNvPr id="10" name="TextBox 17">
            <a:extLst>
              <a:ext uri="{FF2B5EF4-FFF2-40B4-BE49-F238E27FC236}">
                <a16:creationId xmlns:a16="http://schemas.microsoft.com/office/drawing/2014/main" id="{FEC957EB-8BC8-E4F1-6EBD-DA31C643DDFC}"/>
              </a:ext>
            </a:extLst>
          </p:cNvPr>
          <p:cNvSpPr txBox="1"/>
          <p:nvPr/>
        </p:nvSpPr>
        <p:spPr>
          <a:xfrm>
            <a:off x="8351367" y="3045097"/>
            <a:ext cx="2862416" cy="807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7"/>
              </a:lnSpc>
            </a:pPr>
            <a:r>
              <a:rPr lang="en-US" sz="2631" b="1">
                <a:solidFill>
                  <a:srgbClr val="F7832B"/>
                </a:solidFill>
                <a:latin typeface="Now Bold"/>
                <a:ea typeface="Now Bold"/>
                <a:cs typeface="Now Bold"/>
                <a:sym typeface="Now Bold"/>
              </a:rPr>
              <a:t>$21.2</a:t>
            </a:r>
          </a:p>
          <a:p>
            <a:pPr algn="ctr">
              <a:lnSpc>
                <a:spcPts val="3157"/>
              </a:lnSpc>
              <a:spcBef>
                <a:spcPct val="0"/>
              </a:spcBef>
            </a:pPr>
            <a:r>
              <a:rPr lang="en-US" sz="2631" b="1">
                <a:solidFill>
                  <a:srgbClr val="F7832B"/>
                </a:solidFill>
                <a:latin typeface="Now Bold"/>
                <a:ea typeface="Now Bold"/>
                <a:cs typeface="Now Bold"/>
                <a:sym typeface="Now Bold"/>
              </a:rPr>
              <a:t> MILLION</a:t>
            </a:r>
          </a:p>
        </p:txBody>
      </p:sp>
      <p:sp>
        <p:nvSpPr>
          <p:cNvPr id="11" name="TextBox 18">
            <a:extLst>
              <a:ext uri="{FF2B5EF4-FFF2-40B4-BE49-F238E27FC236}">
                <a16:creationId xmlns:a16="http://schemas.microsoft.com/office/drawing/2014/main" id="{D1E8397C-B24F-9B7C-30FF-BBE8B6FCE078}"/>
              </a:ext>
            </a:extLst>
          </p:cNvPr>
          <p:cNvSpPr txBox="1"/>
          <p:nvPr/>
        </p:nvSpPr>
        <p:spPr>
          <a:xfrm>
            <a:off x="4709517" y="4137297"/>
            <a:ext cx="2485299" cy="526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7"/>
              </a:lnSpc>
              <a:spcBef>
                <a:spcPct val="0"/>
              </a:spcBef>
            </a:pPr>
            <a:r>
              <a:rPr lang="en-US" sz="1513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Nepal’s Fish Production in 2021</a:t>
            </a:r>
          </a:p>
        </p:txBody>
      </p:sp>
      <p:sp>
        <p:nvSpPr>
          <p:cNvPr id="12" name="TextBox 19">
            <a:extLst>
              <a:ext uri="{FF2B5EF4-FFF2-40B4-BE49-F238E27FC236}">
                <a16:creationId xmlns:a16="http://schemas.microsoft.com/office/drawing/2014/main" id="{67F9EB41-30FB-FCA7-7F20-163C0AFFDBD5}"/>
              </a:ext>
            </a:extLst>
          </p:cNvPr>
          <p:cNvSpPr txBox="1"/>
          <p:nvPr/>
        </p:nvSpPr>
        <p:spPr>
          <a:xfrm>
            <a:off x="8539925" y="4137297"/>
            <a:ext cx="2485299" cy="526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7"/>
              </a:lnSpc>
            </a:pPr>
            <a:r>
              <a:rPr lang="en-US" sz="1513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Annual Loss due to disease </a:t>
            </a:r>
          </a:p>
          <a:p>
            <a:pPr algn="ctr">
              <a:lnSpc>
                <a:spcPts val="2087"/>
              </a:lnSpc>
              <a:spcBef>
                <a:spcPct val="0"/>
              </a:spcBef>
            </a:pPr>
            <a:r>
              <a:rPr lang="en-US" sz="1513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in fish and fish fry</a:t>
            </a:r>
          </a:p>
        </p:txBody>
      </p:sp>
      <p:sp>
        <p:nvSpPr>
          <p:cNvPr id="13" name="TextBox 20">
            <a:extLst>
              <a:ext uri="{FF2B5EF4-FFF2-40B4-BE49-F238E27FC236}">
                <a16:creationId xmlns:a16="http://schemas.microsoft.com/office/drawing/2014/main" id="{439F77D4-9E6F-B1AD-F8C3-8C5F42DB8A4B}"/>
              </a:ext>
            </a:extLst>
          </p:cNvPr>
          <p:cNvSpPr txBox="1"/>
          <p:nvPr/>
        </p:nvSpPr>
        <p:spPr>
          <a:xfrm>
            <a:off x="3618408" y="1952897"/>
            <a:ext cx="4822562" cy="30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31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666666"/>
                </a:solidFill>
                <a:latin typeface="Now Bold"/>
                <a:ea typeface="Now Bold"/>
                <a:cs typeface="Now Bold"/>
                <a:sym typeface="Now Bold"/>
              </a:rPr>
              <a:t>Figures that concerns Us</a:t>
            </a:r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DE8D96AF-7D76-2875-81FB-5CC422435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65F1C6E-CB43-4EEB-BCFC-DCF207AA32C3}" type="slidenum">
              <a:rPr lang="en-US" smtClean="0"/>
              <a:t>3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2A0E81-8E96-7A0E-8B4B-041DAAE49313}"/>
              </a:ext>
            </a:extLst>
          </p:cNvPr>
          <p:cNvSpPr/>
          <p:nvPr/>
        </p:nvSpPr>
        <p:spPr>
          <a:xfrm>
            <a:off x="10931148" y="136525"/>
            <a:ext cx="952805" cy="689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6" name="Picture 2" descr="Microsoft Learn Student Ambassadors CEE">
            <a:extLst>
              <a:ext uri="{FF2B5EF4-FFF2-40B4-BE49-F238E27FC236}">
                <a16:creationId xmlns:a16="http://schemas.microsoft.com/office/drawing/2014/main" id="{AA85DD64-0D37-211B-513D-0A9771EBD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209" y="39132"/>
            <a:ext cx="952805" cy="8840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F85A03D2-6972-C182-07F8-5567F82981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78846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29"/>
    </mc:Choice>
    <mc:Fallback>
      <p:transition spd="slow" advTm="14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74BC3-6FD7-2676-5A7F-2D939E052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3">
            <a:hlinkClick r:id="" action="ppaction://media"/>
            <a:extLst>
              <a:ext uri="{FF2B5EF4-FFF2-40B4-BE49-F238E27FC236}">
                <a16:creationId xmlns:a16="http://schemas.microsoft.com/office/drawing/2014/main" id="{2EE96FD6-5C10-F1EF-1A63-46E75F65F1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CDE2AE01-F838-3788-FDE7-3715A52FFF8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04291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25"/>
    </mc:Choice>
    <mc:Fallback>
      <p:transition spd="slow" advTm="91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95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0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8" objId="15"/>
        <p14:stopEvt time="8824" objId="15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92644-9B01-DC09-359A-D34A60312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74F21EF-DE14-D59C-429E-F8797266FCF7}"/>
              </a:ext>
            </a:extLst>
          </p:cNvPr>
          <p:cNvSpPr txBox="1"/>
          <p:nvPr/>
        </p:nvSpPr>
        <p:spPr>
          <a:xfrm>
            <a:off x="591671" y="10354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NP" dirty="0"/>
          </a:p>
        </p:txBody>
      </p:sp>
      <p:pic>
        <p:nvPicPr>
          <p:cNvPr id="60" name="Picture 2">
            <a:extLst>
              <a:ext uri="{FF2B5EF4-FFF2-40B4-BE49-F238E27FC236}">
                <a16:creationId xmlns:a16="http://schemas.microsoft.com/office/drawing/2014/main" id="{18BDE437-2FDE-A2C0-80B7-F0DFC6B702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785" y="3423893"/>
            <a:ext cx="1272195" cy="1272195"/>
          </a:xfrm>
          <a:prstGeom prst="rect">
            <a:avLst/>
          </a:prstGeom>
        </p:spPr>
      </p:pic>
      <p:pic>
        <p:nvPicPr>
          <p:cNvPr id="61" name="Picture 3">
            <a:extLst>
              <a:ext uri="{FF2B5EF4-FFF2-40B4-BE49-F238E27FC236}">
                <a16:creationId xmlns:a16="http://schemas.microsoft.com/office/drawing/2014/main" id="{9252CE2B-DF0A-B251-5C03-E5F89FFC6D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4871" y="3423893"/>
            <a:ext cx="1272195" cy="1272195"/>
          </a:xfrm>
          <a:prstGeom prst="rect">
            <a:avLst/>
          </a:prstGeom>
        </p:spPr>
      </p:pic>
      <p:pic>
        <p:nvPicPr>
          <p:cNvPr id="62" name="Picture 4">
            <a:extLst>
              <a:ext uri="{FF2B5EF4-FFF2-40B4-BE49-F238E27FC236}">
                <a16:creationId xmlns:a16="http://schemas.microsoft.com/office/drawing/2014/main" id="{79FD87A1-9676-6DAF-567B-77671C364C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8289" y="4509635"/>
            <a:ext cx="1272195" cy="1272195"/>
          </a:xfrm>
          <a:prstGeom prst="rect">
            <a:avLst/>
          </a:prstGeom>
        </p:spPr>
      </p:pic>
      <p:pic>
        <p:nvPicPr>
          <p:cNvPr id="63" name="Picture 5">
            <a:extLst>
              <a:ext uri="{FF2B5EF4-FFF2-40B4-BE49-F238E27FC236}">
                <a16:creationId xmlns:a16="http://schemas.microsoft.com/office/drawing/2014/main" id="{EBC9E6F5-C846-EA8D-5DD4-73B6A7557A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3722" y="4509635"/>
            <a:ext cx="1272195" cy="1272195"/>
          </a:xfrm>
          <a:prstGeom prst="rect">
            <a:avLst/>
          </a:prstGeom>
        </p:spPr>
      </p:pic>
      <p:sp>
        <p:nvSpPr>
          <p:cNvPr id="64" name="Freeform 6">
            <a:extLst>
              <a:ext uri="{FF2B5EF4-FFF2-40B4-BE49-F238E27FC236}">
                <a16:creationId xmlns:a16="http://schemas.microsoft.com/office/drawing/2014/main" id="{5B709A2E-CE9C-1FE9-F8BF-B5E1BE8B7771}"/>
              </a:ext>
            </a:extLst>
          </p:cNvPr>
          <p:cNvSpPr/>
          <p:nvPr/>
        </p:nvSpPr>
        <p:spPr>
          <a:xfrm>
            <a:off x="4454758" y="3687851"/>
            <a:ext cx="782493" cy="744279"/>
          </a:xfrm>
          <a:custGeom>
            <a:avLst/>
            <a:gdLst/>
            <a:ahLst/>
            <a:cxnLst/>
            <a:rect l="l" t="t" r="r" b="b"/>
            <a:pathLst>
              <a:path w="1173740" h="1116418">
                <a:moveTo>
                  <a:pt x="0" y="0"/>
                </a:moveTo>
                <a:lnTo>
                  <a:pt x="1173740" y="0"/>
                </a:lnTo>
                <a:lnTo>
                  <a:pt x="1173740" y="1116417"/>
                </a:lnTo>
                <a:lnTo>
                  <a:pt x="0" y="11164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pic>
        <p:nvPicPr>
          <p:cNvPr id="65" name="Picture 7">
            <a:extLst>
              <a:ext uri="{FF2B5EF4-FFF2-40B4-BE49-F238E27FC236}">
                <a16:creationId xmlns:a16="http://schemas.microsoft.com/office/drawing/2014/main" id="{7DAC63B6-5D65-23FD-22E6-0A433FD0538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09907" y="3423893"/>
            <a:ext cx="1272195" cy="1272195"/>
          </a:xfrm>
          <a:prstGeom prst="rect">
            <a:avLst/>
          </a:prstGeom>
        </p:spPr>
      </p:pic>
      <p:sp>
        <p:nvSpPr>
          <p:cNvPr id="66" name="Freeform 35">
            <a:extLst>
              <a:ext uri="{FF2B5EF4-FFF2-40B4-BE49-F238E27FC236}">
                <a16:creationId xmlns:a16="http://schemas.microsoft.com/office/drawing/2014/main" id="{A9A210B3-C770-13B7-59CC-40725374A993}"/>
              </a:ext>
            </a:extLst>
          </p:cNvPr>
          <p:cNvSpPr/>
          <p:nvPr/>
        </p:nvSpPr>
        <p:spPr>
          <a:xfrm>
            <a:off x="1113088" y="3712531"/>
            <a:ext cx="205589" cy="694916"/>
          </a:xfrm>
          <a:custGeom>
            <a:avLst/>
            <a:gdLst/>
            <a:ahLst/>
            <a:cxnLst/>
            <a:rect l="l" t="t" r="r" b="b"/>
            <a:pathLst>
              <a:path w="308383" h="1042374">
                <a:moveTo>
                  <a:pt x="0" y="0"/>
                </a:moveTo>
                <a:lnTo>
                  <a:pt x="308382" y="0"/>
                </a:lnTo>
                <a:lnTo>
                  <a:pt x="308382" y="1042375"/>
                </a:lnTo>
                <a:lnTo>
                  <a:pt x="0" y="104237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7" name="Freeform 36">
            <a:extLst>
              <a:ext uri="{FF2B5EF4-FFF2-40B4-BE49-F238E27FC236}">
                <a16:creationId xmlns:a16="http://schemas.microsoft.com/office/drawing/2014/main" id="{70F28C50-6C3E-8E15-681A-217045647539}"/>
              </a:ext>
            </a:extLst>
          </p:cNvPr>
          <p:cNvSpPr/>
          <p:nvPr/>
        </p:nvSpPr>
        <p:spPr>
          <a:xfrm>
            <a:off x="2695984" y="3712531"/>
            <a:ext cx="694916" cy="694916"/>
          </a:xfrm>
          <a:custGeom>
            <a:avLst/>
            <a:gdLst/>
            <a:ahLst/>
            <a:cxnLst/>
            <a:rect l="l" t="t" r="r" b="b"/>
            <a:pathLst>
              <a:path w="1042374" h="1042374">
                <a:moveTo>
                  <a:pt x="0" y="0"/>
                </a:moveTo>
                <a:lnTo>
                  <a:pt x="1042374" y="0"/>
                </a:lnTo>
                <a:lnTo>
                  <a:pt x="1042374" y="1042375"/>
                </a:lnTo>
                <a:lnTo>
                  <a:pt x="0" y="104237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8" name="Freeform 37">
            <a:extLst>
              <a:ext uri="{FF2B5EF4-FFF2-40B4-BE49-F238E27FC236}">
                <a16:creationId xmlns:a16="http://schemas.microsoft.com/office/drawing/2014/main" id="{FF0F2044-D7B6-54B6-2F38-A5EAFA06F02B}"/>
              </a:ext>
            </a:extLst>
          </p:cNvPr>
          <p:cNvSpPr/>
          <p:nvPr/>
        </p:nvSpPr>
        <p:spPr>
          <a:xfrm>
            <a:off x="1694559" y="4729771"/>
            <a:ext cx="780927" cy="780927"/>
          </a:xfrm>
          <a:custGeom>
            <a:avLst/>
            <a:gdLst/>
            <a:ahLst/>
            <a:cxnLst/>
            <a:rect l="l" t="t" r="r" b="b"/>
            <a:pathLst>
              <a:path w="1171390" h="1171390">
                <a:moveTo>
                  <a:pt x="0" y="0"/>
                </a:moveTo>
                <a:lnTo>
                  <a:pt x="1171390" y="0"/>
                </a:lnTo>
                <a:lnTo>
                  <a:pt x="1171390" y="1171390"/>
                </a:lnTo>
                <a:lnTo>
                  <a:pt x="0" y="117139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9" name="Freeform 38">
            <a:extLst>
              <a:ext uri="{FF2B5EF4-FFF2-40B4-BE49-F238E27FC236}">
                <a16:creationId xmlns:a16="http://schemas.microsoft.com/office/drawing/2014/main" id="{E36AFF89-DF1E-C7D8-B114-AA9BB63B36A6}"/>
              </a:ext>
            </a:extLst>
          </p:cNvPr>
          <p:cNvSpPr/>
          <p:nvPr/>
        </p:nvSpPr>
        <p:spPr>
          <a:xfrm>
            <a:off x="3770362" y="4831371"/>
            <a:ext cx="637012" cy="637012"/>
          </a:xfrm>
          <a:custGeom>
            <a:avLst/>
            <a:gdLst/>
            <a:ahLst/>
            <a:cxnLst/>
            <a:rect l="l" t="t" r="r" b="b"/>
            <a:pathLst>
              <a:path w="955518" h="955518">
                <a:moveTo>
                  <a:pt x="0" y="0"/>
                </a:moveTo>
                <a:lnTo>
                  <a:pt x="955518" y="0"/>
                </a:lnTo>
                <a:lnTo>
                  <a:pt x="955518" y="955518"/>
                </a:lnTo>
                <a:lnTo>
                  <a:pt x="0" y="955518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0" name="TextBox 40">
            <a:extLst>
              <a:ext uri="{FF2B5EF4-FFF2-40B4-BE49-F238E27FC236}">
                <a16:creationId xmlns:a16="http://schemas.microsoft.com/office/drawing/2014/main" id="{C63081B9-5AE1-3175-EA61-4527FCDB1CE1}"/>
              </a:ext>
            </a:extLst>
          </p:cNvPr>
          <p:cNvSpPr txBox="1"/>
          <p:nvPr/>
        </p:nvSpPr>
        <p:spPr>
          <a:xfrm>
            <a:off x="536963" y="3165869"/>
            <a:ext cx="1357837" cy="225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267" b="1">
                <a:solidFill>
                  <a:srgbClr val="000000"/>
                </a:solidFill>
                <a:latin typeface="TT Norms Bold"/>
                <a:ea typeface="TT Norms Bold"/>
                <a:cs typeface="TT Norms Bold"/>
                <a:sym typeface="TT Norms Bold"/>
              </a:rPr>
              <a:t>Temperature</a:t>
            </a:r>
          </a:p>
        </p:txBody>
      </p:sp>
      <p:sp>
        <p:nvSpPr>
          <p:cNvPr id="71" name="TextBox 41">
            <a:extLst>
              <a:ext uri="{FF2B5EF4-FFF2-40B4-BE49-F238E27FC236}">
                <a16:creationId xmlns:a16="http://schemas.microsoft.com/office/drawing/2014/main" id="{103B9D4B-FC22-66F4-9F34-0D34CCD86AA3}"/>
              </a:ext>
            </a:extLst>
          </p:cNvPr>
          <p:cNvSpPr txBox="1"/>
          <p:nvPr/>
        </p:nvSpPr>
        <p:spPr>
          <a:xfrm>
            <a:off x="2352050" y="3165869"/>
            <a:ext cx="1357837" cy="225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267" b="1">
                <a:solidFill>
                  <a:srgbClr val="000000"/>
                </a:solidFill>
                <a:latin typeface="TT Norms Bold"/>
                <a:ea typeface="TT Norms Bold"/>
                <a:cs typeface="TT Norms Bold"/>
                <a:sym typeface="TT Norms Bold"/>
              </a:rPr>
              <a:t>pH</a:t>
            </a:r>
          </a:p>
        </p:txBody>
      </p:sp>
      <p:sp>
        <p:nvSpPr>
          <p:cNvPr id="72" name="TextBox 42">
            <a:extLst>
              <a:ext uri="{FF2B5EF4-FFF2-40B4-BE49-F238E27FC236}">
                <a16:creationId xmlns:a16="http://schemas.microsoft.com/office/drawing/2014/main" id="{2C8352D0-9BA2-C2D0-5ECB-974629AD7089}"/>
              </a:ext>
            </a:extLst>
          </p:cNvPr>
          <p:cNvSpPr txBox="1"/>
          <p:nvPr/>
        </p:nvSpPr>
        <p:spPr>
          <a:xfrm>
            <a:off x="1385468" y="5783763"/>
            <a:ext cx="1357837" cy="225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267" b="1">
                <a:solidFill>
                  <a:srgbClr val="000000"/>
                </a:solidFill>
                <a:latin typeface="TT Norms Bold"/>
                <a:ea typeface="TT Norms Bold"/>
                <a:cs typeface="TT Norms Bold"/>
                <a:sym typeface="TT Norms Bold"/>
              </a:rPr>
              <a:t>Oxygen</a:t>
            </a:r>
          </a:p>
        </p:txBody>
      </p:sp>
      <p:sp>
        <p:nvSpPr>
          <p:cNvPr id="73" name="TextBox 43">
            <a:extLst>
              <a:ext uri="{FF2B5EF4-FFF2-40B4-BE49-F238E27FC236}">
                <a16:creationId xmlns:a16="http://schemas.microsoft.com/office/drawing/2014/main" id="{63573CA5-FF8F-0BF0-6996-4ACE133BBB64}"/>
              </a:ext>
            </a:extLst>
          </p:cNvPr>
          <p:cNvSpPr txBox="1"/>
          <p:nvPr/>
        </p:nvSpPr>
        <p:spPr>
          <a:xfrm>
            <a:off x="3390900" y="5783763"/>
            <a:ext cx="1357837" cy="225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267" b="1">
                <a:solidFill>
                  <a:srgbClr val="000000"/>
                </a:solidFill>
                <a:latin typeface="TT Norms Bold"/>
                <a:ea typeface="TT Norms Bold"/>
                <a:cs typeface="TT Norms Bold"/>
                <a:sym typeface="TT Norms Bold"/>
              </a:rPr>
              <a:t>Nitrogen</a:t>
            </a:r>
          </a:p>
        </p:txBody>
      </p:sp>
      <p:sp>
        <p:nvSpPr>
          <p:cNvPr id="74" name="TextBox 44">
            <a:extLst>
              <a:ext uri="{FF2B5EF4-FFF2-40B4-BE49-F238E27FC236}">
                <a16:creationId xmlns:a16="http://schemas.microsoft.com/office/drawing/2014/main" id="{BD135753-13D1-8556-80E4-647AE8E6558D}"/>
              </a:ext>
            </a:extLst>
          </p:cNvPr>
          <p:cNvSpPr txBox="1"/>
          <p:nvPr/>
        </p:nvSpPr>
        <p:spPr>
          <a:xfrm>
            <a:off x="4167086" y="3165869"/>
            <a:ext cx="1357837" cy="225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267" b="1">
                <a:solidFill>
                  <a:srgbClr val="000000"/>
                </a:solidFill>
                <a:latin typeface="TT Norms Bold"/>
                <a:ea typeface="TT Norms Bold"/>
                <a:cs typeface="TT Norms Bold"/>
                <a:sym typeface="TT Norms Bold"/>
              </a:rPr>
              <a:t>Turbidity</a:t>
            </a:r>
          </a:p>
        </p:txBody>
      </p:sp>
      <p:sp>
        <p:nvSpPr>
          <p:cNvPr id="76" name="TextBox 39">
            <a:extLst>
              <a:ext uri="{FF2B5EF4-FFF2-40B4-BE49-F238E27FC236}">
                <a16:creationId xmlns:a16="http://schemas.microsoft.com/office/drawing/2014/main" id="{743F31B9-5B93-9FDE-4281-C03CE2742102}"/>
              </a:ext>
            </a:extLst>
          </p:cNvPr>
          <p:cNvSpPr txBox="1"/>
          <p:nvPr/>
        </p:nvSpPr>
        <p:spPr>
          <a:xfrm>
            <a:off x="685800" y="1746009"/>
            <a:ext cx="5634540" cy="738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Dr Fish is an IOT-based AI-driven </a:t>
            </a:r>
            <a:r>
              <a:rPr lang="en-US" sz="2400" b="1" dirty="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monitoring system</a:t>
            </a:r>
            <a:r>
              <a:rPr lang="en-US" sz="2400" dirty="0">
                <a:solidFill>
                  <a:srgbClr val="000000"/>
                </a:solidFill>
                <a:latin typeface="TT Fors"/>
                <a:ea typeface="TT Fors"/>
                <a:cs typeface="TT Fors"/>
                <a:sym typeface="TT Fors"/>
              </a:rPr>
              <a:t> designed for aquaculture.</a:t>
            </a:r>
          </a:p>
        </p:txBody>
      </p:sp>
      <p:grpSp>
        <p:nvGrpSpPr>
          <p:cNvPr id="77" name="Group 11">
            <a:extLst>
              <a:ext uri="{FF2B5EF4-FFF2-40B4-BE49-F238E27FC236}">
                <a16:creationId xmlns:a16="http://schemas.microsoft.com/office/drawing/2014/main" id="{F3C68381-C8D1-7E2B-98B5-8B7B9808C491}"/>
              </a:ext>
            </a:extLst>
          </p:cNvPr>
          <p:cNvGrpSpPr>
            <a:grpSpLocks noChangeAspect="1"/>
          </p:cNvGrpSpPr>
          <p:nvPr/>
        </p:nvGrpSpPr>
        <p:grpSpPr>
          <a:xfrm>
            <a:off x="6033245" y="2825926"/>
            <a:ext cx="2490295" cy="4927477"/>
            <a:chOff x="0" y="0"/>
            <a:chExt cx="2620010" cy="5184140"/>
          </a:xfrm>
        </p:grpSpPr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75576262-08B1-8EC4-7E75-01EEB2180109}"/>
                </a:ext>
              </a:extLst>
            </p:cNvPr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3DCD2B94-E3C7-4A02-108E-F973BDE6CDD4}"/>
                </a:ext>
              </a:extLst>
            </p:cNvPr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15"/>
              <a:stretch>
                <a:fillRect l="-22" r="-1357" b="-1334"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3578A1C9-6A49-E17D-FA9D-1A302F06C413}"/>
                </a:ext>
              </a:extLst>
            </p:cNvPr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7BB75E0-C3F4-DE74-2A38-8DC9E8283600}"/>
                </a:ext>
              </a:extLst>
            </p:cNvPr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1AED16F9-02CF-F4EE-0281-0AA7322E5228}"/>
                </a:ext>
              </a:extLst>
            </p:cNvPr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60152109-618D-9FD0-87F5-3FBAE98EA08F}"/>
                </a:ext>
              </a:extLst>
            </p:cNvPr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91F7BC59-DACE-8470-871B-6850ED9AE572}"/>
                </a:ext>
              </a:extLst>
            </p:cNvPr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719FF17C-C70E-188D-64D2-BFD2A0F7B07E}"/>
                </a:ext>
              </a:extLst>
            </p:cNvPr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4FFB809D-CB9E-0D54-22CD-9AEFAAC35E74}"/>
                </a:ext>
              </a:extLst>
            </p:cNvPr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87" name="Group 21">
            <a:extLst>
              <a:ext uri="{FF2B5EF4-FFF2-40B4-BE49-F238E27FC236}">
                <a16:creationId xmlns:a16="http://schemas.microsoft.com/office/drawing/2014/main" id="{B5F9ED25-847D-A8FB-D9D0-8773F7F8912C}"/>
              </a:ext>
            </a:extLst>
          </p:cNvPr>
          <p:cNvGrpSpPr>
            <a:grpSpLocks noChangeAspect="1"/>
          </p:cNvGrpSpPr>
          <p:nvPr/>
        </p:nvGrpSpPr>
        <p:grpSpPr>
          <a:xfrm>
            <a:off x="9691219" y="2781502"/>
            <a:ext cx="2490295" cy="4927477"/>
            <a:chOff x="0" y="0"/>
            <a:chExt cx="2620010" cy="5184140"/>
          </a:xfrm>
        </p:grpSpPr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8DFE4234-303C-F947-2959-C35DEE20465C}"/>
                </a:ext>
              </a:extLst>
            </p:cNvPr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C00281EB-5489-A09E-AA60-096585B96C06}"/>
                </a:ext>
              </a:extLst>
            </p:cNvPr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16"/>
              <a:stretch>
                <a:fillRect l="-22" r="-22"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D30D2A4F-1C70-1CF5-26DC-EC006172B556}"/>
                </a:ext>
              </a:extLst>
            </p:cNvPr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9AD0C93-5F06-0DD7-0AF9-E62D5AC5A4A4}"/>
                </a:ext>
              </a:extLst>
            </p:cNvPr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41E3B7E6-B766-DFE8-0C3F-CF075E0D6A83}"/>
                </a:ext>
              </a:extLst>
            </p:cNvPr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42BA2C53-8013-65C3-B2C6-46ED0A05EBC9}"/>
                </a:ext>
              </a:extLst>
            </p:cNvPr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FABA70E3-D8FF-2A12-E982-49EF3C784B9B}"/>
                </a:ext>
              </a:extLst>
            </p:cNvPr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8B7DA44F-9283-029A-B0BA-48AB7009EDAA}"/>
                </a:ext>
              </a:extLst>
            </p:cNvPr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F4CD4465-A441-E7C2-36E4-E21151C5CDD2}"/>
                </a:ext>
              </a:extLst>
            </p:cNvPr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97" name="Freeform 13">
            <a:extLst>
              <a:ext uri="{FF2B5EF4-FFF2-40B4-BE49-F238E27FC236}">
                <a16:creationId xmlns:a16="http://schemas.microsoft.com/office/drawing/2014/main" id="{93A83DE5-60B6-682E-D7DB-1CF45B75810B}"/>
              </a:ext>
            </a:extLst>
          </p:cNvPr>
          <p:cNvSpPr/>
          <p:nvPr/>
        </p:nvSpPr>
        <p:spPr>
          <a:xfrm>
            <a:off x="557629" y="6117253"/>
            <a:ext cx="695617" cy="604222"/>
          </a:xfrm>
          <a:custGeom>
            <a:avLst/>
            <a:gdLst/>
            <a:ahLst/>
            <a:cxnLst/>
            <a:rect l="l" t="t" r="r" b="b"/>
            <a:pathLst>
              <a:path w="1035157" h="899151">
                <a:moveTo>
                  <a:pt x="0" y="0"/>
                </a:moveTo>
                <a:lnTo>
                  <a:pt x="1035157" y="0"/>
                </a:lnTo>
                <a:lnTo>
                  <a:pt x="1035157" y="899150"/>
                </a:lnTo>
                <a:lnTo>
                  <a:pt x="0" y="899150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AAD1F08-D772-A34A-6644-9E5B5C185B8B}"/>
              </a:ext>
            </a:extLst>
          </p:cNvPr>
          <p:cNvGrpSpPr/>
          <p:nvPr/>
        </p:nvGrpSpPr>
        <p:grpSpPr>
          <a:xfrm>
            <a:off x="7779579" y="1962585"/>
            <a:ext cx="2767432" cy="5474497"/>
            <a:chOff x="7696315" y="957217"/>
            <a:chExt cx="3628546" cy="7177943"/>
          </a:xfrm>
        </p:grpSpPr>
        <p:grpSp>
          <p:nvGrpSpPr>
            <p:cNvPr id="131" name="Group 11">
              <a:extLst>
                <a:ext uri="{FF2B5EF4-FFF2-40B4-BE49-F238E27FC236}">
                  <a16:creationId xmlns:a16="http://schemas.microsoft.com/office/drawing/2014/main" id="{371462B2-2038-CE81-3E3A-EB46A347BDD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96315" y="957217"/>
              <a:ext cx="3628546" cy="7177943"/>
              <a:chOff x="0" y="0"/>
              <a:chExt cx="2620010" cy="5182870"/>
            </a:xfrm>
          </p:grpSpPr>
          <p:sp>
            <p:nvSpPr>
              <p:cNvPr id="133" name="Freeform 12">
                <a:extLst>
                  <a:ext uri="{FF2B5EF4-FFF2-40B4-BE49-F238E27FC236}">
                    <a16:creationId xmlns:a16="http://schemas.microsoft.com/office/drawing/2014/main" id="{9D5F3430-8EBC-EB32-3295-7FF4D8A71B68}"/>
                  </a:ext>
                </a:extLst>
              </p:cNvPr>
              <p:cNvSpPr/>
              <p:nvPr/>
            </p:nvSpPr>
            <p:spPr>
              <a:xfrm>
                <a:off x="53340" y="25400"/>
                <a:ext cx="2513330" cy="5132070"/>
              </a:xfrm>
              <a:custGeom>
                <a:avLst/>
                <a:gdLst/>
                <a:ahLst/>
                <a:cxnLst/>
                <a:rect l="l" t="t" r="r" b="b"/>
                <a:pathLst>
                  <a:path w="2513330" h="5132070">
                    <a:moveTo>
                      <a:pt x="2159000" y="0"/>
                    </a:moveTo>
                    <a:lnTo>
                      <a:pt x="354330" y="0"/>
                    </a:lnTo>
                    <a:cubicBezTo>
                      <a:pt x="158750" y="0"/>
                      <a:pt x="0" y="158750"/>
                      <a:pt x="0" y="354330"/>
                    </a:cubicBezTo>
                    <a:lnTo>
                      <a:pt x="0" y="4777740"/>
                    </a:lnTo>
                    <a:cubicBezTo>
                      <a:pt x="0" y="4973320"/>
                      <a:pt x="158750" y="5132070"/>
                      <a:pt x="354330" y="5132070"/>
                    </a:cubicBezTo>
                    <a:lnTo>
                      <a:pt x="2159000" y="5132070"/>
                    </a:lnTo>
                    <a:cubicBezTo>
                      <a:pt x="2354580" y="5132070"/>
                      <a:pt x="2513330" y="4973320"/>
                      <a:pt x="2513330" y="4777740"/>
                    </a:cubicBezTo>
                    <a:lnTo>
                      <a:pt x="2513330" y="354330"/>
                    </a:lnTo>
                    <a:cubicBezTo>
                      <a:pt x="2513330" y="158750"/>
                      <a:pt x="2354580" y="0"/>
                      <a:pt x="2159000" y="0"/>
                    </a:cubicBezTo>
                    <a:close/>
                    <a:moveTo>
                      <a:pt x="1558290" y="162560"/>
                    </a:moveTo>
                    <a:cubicBezTo>
                      <a:pt x="1576070" y="162560"/>
                      <a:pt x="1590040" y="176530"/>
                      <a:pt x="1590040" y="194310"/>
                    </a:cubicBezTo>
                    <a:cubicBezTo>
                      <a:pt x="1590040" y="212090"/>
                      <a:pt x="1576070" y="226060"/>
                      <a:pt x="1558290" y="226060"/>
                    </a:cubicBezTo>
                    <a:cubicBezTo>
                      <a:pt x="1540510" y="226060"/>
                      <a:pt x="1526540" y="212090"/>
                      <a:pt x="1526540" y="194310"/>
                    </a:cubicBezTo>
                    <a:cubicBezTo>
                      <a:pt x="1526540" y="176530"/>
                      <a:pt x="1541780" y="162560"/>
                      <a:pt x="1558290" y="162560"/>
                    </a:cubicBezTo>
                    <a:close/>
                    <a:moveTo>
                      <a:pt x="1089660" y="172720"/>
                    </a:moveTo>
                    <a:lnTo>
                      <a:pt x="1394460" y="172720"/>
                    </a:lnTo>
                    <a:cubicBezTo>
                      <a:pt x="1405890" y="172720"/>
                      <a:pt x="1416050" y="181610"/>
                      <a:pt x="1416050" y="194310"/>
                    </a:cubicBezTo>
                    <a:cubicBezTo>
                      <a:pt x="1416050" y="207010"/>
                      <a:pt x="1405890" y="215900"/>
                      <a:pt x="1394460" y="215900"/>
                    </a:cubicBezTo>
                    <a:lnTo>
                      <a:pt x="1089660" y="215900"/>
                    </a:lnTo>
                    <a:cubicBezTo>
                      <a:pt x="1078230" y="215900"/>
                      <a:pt x="1068070" y="207010"/>
                      <a:pt x="1068070" y="194310"/>
                    </a:cubicBezTo>
                    <a:cubicBezTo>
                      <a:pt x="1068070" y="181610"/>
                      <a:pt x="1078230" y="172720"/>
                      <a:pt x="1089660" y="172720"/>
                    </a:cubicBezTo>
                    <a:close/>
                    <a:moveTo>
                      <a:pt x="2383790" y="4798060"/>
                    </a:moveTo>
                    <a:cubicBezTo>
                      <a:pt x="2383790" y="4913630"/>
                      <a:pt x="2289810" y="5007610"/>
                      <a:pt x="2174240" y="5007610"/>
                    </a:cubicBezTo>
                    <a:lnTo>
                      <a:pt x="341630" y="5007610"/>
                    </a:lnTo>
                    <a:cubicBezTo>
                      <a:pt x="226060" y="5007610"/>
                      <a:pt x="132080" y="4913630"/>
                      <a:pt x="132080" y="4798060"/>
                    </a:cubicBezTo>
                    <a:lnTo>
                      <a:pt x="132080" y="340360"/>
                    </a:lnTo>
                    <a:cubicBezTo>
                      <a:pt x="132080" y="224790"/>
                      <a:pt x="226060" y="130810"/>
                      <a:pt x="341630" y="130810"/>
                    </a:cubicBezTo>
                    <a:lnTo>
                      <a:pt x="614680" y="130810"/>
                    </a:lnTo>
                    <a:lnTo>
                      <a:pt x="614680" y="187960"/>
                    </a:lnTo>
                    <a:cubicBezTo>
                      <a:pt x="614680" y="252730"/>
                      <a:pt x="668020" y="306070"/>
                      <a:pt x="732790" y="306070"/>
                    </a:cubicBezTo>
                    <a:lnTo>
                      <a:pt x="1783080" y="306070"/>
                    </a:lnTo>
                    <a:cubicBezTo>
                      <a:pt x="1847850" y="306070"/>
                      <a:pt x="1901190" y="252730"/>
                      <a:pt x="1901190" y="187960"/>
                    </a:cubicBezTo>
                    <a:lnTo>
                      <a:pt x="1901190" y="130810"/>
                    </a:lnTo>
                    <a:lnTo>
                      <a:pt x="2172970" y="130810"/>
                    </a:lnTo>
                    <a:cubicBezTo>
                      <a:pt x="2288540" y="130810"/>
                      <a:pt x="2382520" y="224790"/>
                      <a:pt x="2382520" y="340360"/>
                    </a:cubicBezTo>
                    <a:lnTo>
                      <a:pt x="2382520" y="479806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34" name="Freeform 14">
                <a:extLst>
                  <a:ext uri="{FF2B5EF4-FFF2-40B4-BE49-F238E27FC236}">
                    <a16:creationId xmlns:a16="http://schemas.microsoft.com/office/drawing/2014/main" id="{EA8437FD-E221-0ACE-DA4B-0A266EFB06AD}"/>
                  </a:ext>
                </a:extLst>
              </p:cNvPr>
              <p:cNvSpPr/>
              <p:nvPr/>
            </p:nvSpPr>
            <p:spPr>
              <a:xfrm>
                <a:off x="1121410" y="198120"/>
                <a:ext cx="34798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347980" h="43180">
                    <a:moveTo>
                      <a:pt x="326390" y="0"/>
                    </a:moveTo>
                    <a:lnTo>
                      <a:pt x="21590" y="0"/>
                    </a:lnTo>
                    <a:cubicBezTo>
                      <a:pt x="10160" y="0"/>
                      <a:pt x="0" y="8890"/>
                      <a:pt x="0" y="21590"/>
                    </a:cubicBezTo>
                    <a:cubicBezTo>
                      <a:pt x="0" y="34290"/>
                      <a:pt x="10160" y="43180"/>
                      <a:pt x="21590" y="43180"/>
                    </a:cubicBezTo>
                    <a:lnTo>
                      <a:pt x="326390" y="43180"/>
                    </a:lnTo>
                    <a:cubicBezTo>
                      <a:pt x="337820" y="43180"/>
                      <a:pt x="347980" y="34290"/>
                      <a:pt x="347980" y="21590"/>
                    </a:cubicBezTo>
                    <a:cubicBezTo>
                      <a:pt x="347980" y="8890"/>
                      <a:pt x="337820" y="0"/>
                      <a:pt x="326390" y="0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35" name="Freeform 15">
                <a:extLst>
                  <a:ext uri="{FF2B5EF4-FFF2-40B4-BE49-F238E27FC236}">
                    <a16:creationId xmlns:a16="http://schemas.microsoft.com/office/drawing/2014/main" id="{4EF5FCF5-FAE8-D2A0-8BAF-FC5BC1600A69}"/>
                  </a:ext>
                </a:extLst>
              </p:cNvPr>
              <p:cNvSpPr/>
              <p:nvPr/>
            </p:nvSpPr>
            <p:spPr>
              <a:xfrm>
                <a:off x="1578312" y="187909"/>
                <a:ext cx="66636" cy="63602"/>
              </a:xfrm>
              <a:custGeom>
                <a:avLst/>
                <a:gdLst/>
                <a:ahLst/>
                <a:cxnLst/>
                <a:rect l="l" t="t" r="r" b="b"/>
                <a:pathLst>
                  <a:path w="66636" h="63602">
                    <a:moveTo>
                      <a:pt x="33318" y="51"/>
                    </a:moveTo>
                    <a:cubicBezTo>
                      <a:pt x="21941" y="0"/>
                      <a:pt x="11406" y="6040"/>
                      <a:pt x="5703" y="15885"/>
                    </a:cubicBezTo>
                    <a:cubicBezTo>
                      <a:pt x="0" y="25729"/>
                      <a:pt x="0" y="37873"/>
                      <a:pt x="5703" y="47717"/>
                    </a:cubicBezTo>
                    <a:cubicBezTo>
                      <a:pt x="11406" y="57562"/>
                      <a:pt x="21941" y="63602"/>
                      <a:pt x="33318" y="63551"/>
                    </a:cubicBezTo>
                    <a:cubicBezTo>
                      <a:pt x="44695" y="63602"/>
                      <a:pt x="55230" y="57562"/>
                      <a:pt x="60933" y="47717"/>
                    </a:cubicBezTo>
                    <a:cubicBezTo>
                      <a:pt x="66636" y="37873"/>
                      <a:pt x="66636" y="25729"/>
                      <a:pt x="60933" y="15885"/>
                    </a:cubicBezTo>
                    <a:cubicBezTo>
                      <a:pt x="55230" y="6040"/>
                      <a:pt x="44695" y="0"/>
                      <a:pt x="33318" y="51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36" name="Freeform 16">
                <a:extLst>
                  <a:ext uri="{FF2B5EF4-FFF2-40B4-BE49-F238E27FC236}">
                    <a16:creationId xmlns:a16="http://schemas.microsoft.com/office/drawing/2014/main" id="{3D2C4A2A-E245-9695-C430-04E5CCB715B1}"/>
                  </a:ext>
                </a:extLst>
              </p:cNvPr>
              <p:cNvSpPr/>
              <p:nvPr/>
            </p:nvSpPr>
            <p:spPr>
              <a:xfrm>
                <a:off x="0" y="685800"/>
                <a:ext cx="27940" cy="21336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213360">
                    <a:moveTo>
                      <a:pt x="0" y="26670"/>
                    </a:moveTo>
                    <a:lnTo>
                      <a:pt x="0" y="185420"/>
                    </a:lnTo>
                    <a:cubicBezTo>
                      <a:pt x="0" y="200660"/>
                      <a:pt x="12700" y="213360"/>
                      <a:pt x="27940" y="21336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37" name="Freeform 17">
                <a:extLst>
                  <a:ext uri="{FF2B5EF4-FFF2-40B4-BE49-F238E27FC236}">
                    <a16:creationId xmlns:a16="http://schemas.microsoft.com/office/drawing/2014/main" id="{82400714-F8F4-4814-1638-DE4F355B81A3}"/>
                  </a:ext>
                </a:extLst>
              </p:cNvPr>
              <p:cNvSpPr/>
              <p:nvPr/>
            </p:nvSpPr>
            <p:spPr>
              <a:xfrm>
                <a:off x="0" y="1057910"/>
                <a:ext cx="27940" cy="38481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4810">
                    <a:moveTo>
                      <a:pt x="0" y="26670"/>
                    </a:moveTo>
                    <a:lnTo>
                      <a:pt x="0" y="356870"/>
                    </a:lnTo>
                    <a:cubicBezTo>
                      <a:pt x="0" y="372110"/>
                      <a:pt x="12700" y="384810"/>
                      <a:pt x="27940" y="38481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38" name="Freeform 18">
                <a:extLst>
                  <a:ext uri="{FF2B5EF4-FFF2-40B4-BE49-F238E27FC236}">
                    <a16:creationId xmlns:a16="http://schemas.microsoft.com/office/drawing/2014/main" id="{69690BBC-7B18-992B-169F-77EFE595AD46}"/>
                  </a:ext>
                </a:extLst>
              </p:cNvPr>
              <p:cNvSpPr/>
              <p:nvPr/>
            </p:nvSpPr>
            <p:spPr>
              <a:xfrm>
                <a:off x="0" y="1526540"/>
                <a:ext cx="27940" cy="38608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6080">
                    <a:moveTo>
                      <a:pt x="0" y="27940"/>
                    </a:moveTo>
                    <a:lnTo>
                      <a:pt x="0" y="358140"/>
                    </a:lnTo>
                    <a:cubicBezTo>
                      <a:pt x="0" y="373380"/>
                      <a:pt x="12700" y="386080"/>
                      <a:pt x="27940" y="386080"/>
                    </a:cubicBezTo>
                    <a:lnTo>
                      <a:pt x="27940" y="0"/>
                    </a:lnTo>
                    <a:cubicBezTo>
                      <a:pt x="12700" y="0"/>
                      <a:pt x="0" y="12700"/>
                      <a:pt x="0" y="2794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39" name="Freeform 19">
                <a:extLst>
                  <a:ext uri="{FF2B5EF4-FFF2-40B4-BE49-F238E27FC236}">
                    <a16:creationId xmlns:a16="http://schemas.microsoft.com/office/drawing/2014/main" id="{08319EFF-9198-DB18-433E-4DD539B96357}"/>
                  </a:ext>
                </a:extLst>
              </p:cNvPr>
              <p:cNvSpPr/>
              <p:nvPr/>
            </p:nvSpPr>
            <p:spPr>
              <a:xfrm>
                <a:off x="2592070" y="1184910"/>
                <a:ext cx="27940" cy="61849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618490">
                    <a:moveTo>
                      <a:pt x="0" y="0"/>
                    </a:moveTo>
                    <a:lnTo>
                      <a:pt x="0" y="618490"/>
                    </a:lnTo>
                    <a:cubicBezTo>
                      <a:pt x="15240" y="618490"/>
                      <a:pt x="27940" y="605790"/>
                      <a:pt x="27940" y="590550"/>
                    </a:cubicBezTo>
                    <a:lnTo>
                      <a:pt x="27940" y="27940"/>
                    </a:lnTo>
                    <a:cubicBezTo>
                      <a:pt x="27940" y="12700"/>
                      <a:pt x="15240" y="0"/>
                      <a:pt x="0" y="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40" name="Freeform 20">
                <a:extLst>
                  <a:ext uri="{FF2B5EF4-FFF2-40B4-BE49-F238E27FC236}">
                    <a16:creationId xmlns:a16="http://schemas.microsoft.com/office/drawing/2014/main" id="{7EA361B1-BEF8-5E9F-AE56-5E98B9DEF294}"/>
                  </a:ext>
                </a:extLst>
              </p:cNvPr>
              <p:cNvSpPr/>
              <p:nvPr/>
            </p:nvSpPr>
            <p:spPr>
              <a:xfrm>
                <a:off x="27940" y="0"/>
                <a:ext cx="2564130" cy="5182870"/>
              </a:xfrm>
              <a:custGeom>
                <a:avLst/>
                <a:gdLst/>
                <a:ahLst/>
                <a:cxnLst/>
                <a:rect l="l" t="t" r="r" b="b"/>
                <a:pathLst>
                  <a:path w="2564130" h="5182870">
                    <a:moveTo>
                      <a:pt x="2564130" y="1184910"/>
                    </a:moveTo>
                    <a:lnTo>
                      <a:pt x="2564130" y="379730"/>
                    </a:lnTo>
                    <a:cubicBezTo>
                      <a:pt x="2564130" y="353060"/>
                      <a:pt x="2561590" y="327660"/>
                      <a:pt x="2556510" y="303530"/>
                    </a:cubicBezTo>
                    <a:cubicBezTo>
                      <a:pt x="2553970" y="290830"/>
                      <a:pt x="2551430" y="279400"/>
                      <a:pt x="2547620" y="266700"/>
                    </a:cubicBezTo>
                    <a:cubicBezTo>
                      <a:pt x="2542540" y="248920"/>
                      <a:pt x="2534920" y="231140"/>
                      <a:pt x="2527300" y="214630"/>
                    </a:cubicBezTo>
                    <a:cubicBezTo>
                      <a:pt x="2522220" y="203200"/>
                      <a:pt x="2515870" y="193040"/>
                      <a:pt x="2509520" y="182880"/>
                    </a:cubicBezTo>
                    <a:cubicBezTo>
                      <a:pt x="2503170" y="172720"/>
                      <a:pt x="2496820" y="162560"/>
                      <a:pt x="2489200" y="152400"/>
                    </a:cubicBezTo>
                    <a:cubicBezTo>
                      <a:pt x="2477770" y="137160"/>
                      <a:pt x="2466340" y="124460"/>
                      <a:pt x="2453640" y="110490"/>
                    </a:cubicBezTo>
                    <a:cubicBezTo>
                      <a:pt x="2444750" y="101600"/>
                      <a:pt x="2435860" y="93980"/>
                      <a:pt x="2426970" y="86360"/>
                    </a:cubicBezTo>
                    <a:cubicBezTo>
                      <a:pt x="2360930" y="31750"/>
                      <a:pt x="2277110" y="0"/>
                      <a:pt x="2185670" y="0"/>
                    </a:cubicBezTo>
                    <a:lnTo>
                      <a:pt x="379730" y="0"/>
                    </a:lnTo>
                    <a:cubicBezTo>
                      <a:pt x="288290" y="0"/>
                      <a:pt x="203200" y="33020"/>
                      <a:pt x="138430" y="86360"/>
                    </a:cubicBezTo>
                    <a:cubicBezTo>
                      <a:pt x="129540" y="93980"/>
                      <a:pt x="120650" y="102870"/>
                      <a:pt x="111760" y="110490"/>
                    </a:cubicBezTo>
                    <a:cubicBezTo>
                      <a:pt x="99060" y="123190"/>
                      <a:pt x="86360" y="137160"/>
                      <a:pt x="76200" y="152400"/>
                    </a:cubicBezTo>
                    <a:cubicBezTo>
                      <a:pt x="68580" y="162560"/>
                      <a:pt x="62230" y="172720"/>
                      <a:pt x="55880" y="182880"/>
                    </a:cubicBezTo>
                    <a:cubicBezTo>
                      <a:pt x="49530" y="193040"/>
                      <a:pt x="43180" y="204470"/>
                      <a:pt x="38100" y="214630"/>
                    </a:cubicBezTo>
                    <a:cubicBezTo>
                      <a:pt x="29210" y="232410"/>
                      <a:pt x="22860" y="248920"/>
                      <a:pt x="16510" y="266700"/>
                    </a:cubicBezTo>
                    <a:cubicBezTo>
                      <a:pt x="12700" y="279400"/>
                      <a:pt x="10160" y="290830"/>
                      <a:pt x="7620" y="303530"/>
                    </a:cubicBezTo>
                    <a:cubicBezTo>
                      <a:pt x="2540" y="327660"/>
                      <a:pt x="0" y="354330"/>
                      <a:pt x="0" y="379730"/>
                    </a:cubicBezTo>
                    <a:lnTo>
                      <a:pt x="0" y="4803140"/>
                    </a:lnTo>
                    <a:cubicBezTo>
                      <a:pt x="0" y="5012690"/>
                      <a:pt x="170180" y="5182870"/>
                      <a:pt x="379730" y="5182870"/>
                    </a:cubicBezTo>
                    <a:lnTo>
                      <a:pt x="2184400" y="5182870"/>
                    </a:lnTo>
                    <a:cubicBezTo>
                      <a:pt x="2393950" y="5182870"/>
                      <a:pt x="2564130" y="5012690"/>
                      <a:pt x="2564130" y="4803140"/>
                    </a:cubicBezTo>
                    <a:lnTo>
                      <a:pt x="2564130" y="1184910"/>
                    </a:lnTo>
                    <a:close/>
                    <a:moveTo>
                      <a:pt x="2538730" y="1184910"/>
                    </a:moveTo>
                    <a:lnTo>
                      <a:pt x="2538730" y="4804410"/>
                    </a:lnTo>
                    <a:cubicBezTo>
                      <a:pt x="2538730" y="4999990"/>
                      <a:pt x="2379980" y="5158740"/>
                      <a:pt x="2184400" y="5158740"/>
                    </a:cubicBezTo>
                    <a:lnTo>
                      <a:pt x="379730" y="5158740"/>
                    </a:lnTo>
                    <a:cubicBezTo>
                      <a:pt x="184150" y="5158740"/>
                      <a:pt x="25400" y="4999990"/>
                      <a:pt x="25400" y="4804410"/>
                    </a:cubicBezTo>
                    <a:lnTo>
                      <a:pt x="25400" y="381000"/>
                    </a:lnTo>
                    <a:cubicBezTo>
                      <a:pt x="25400" y="184150"/>
                      <a:pt x="184150" y="25400"/>
                      <a:pt x="379730" y="25400"/>
                    </a:cubicBezTo>
                    <a:lnTo>
                      <a:pt x="2184400" y="25400"/>
                    </a:lnTo>
                    <a:cubicBezTo>
                      <a:pt x="2379980" y="25400"/>
                      <a:pt x="2538730" y="184150"/>
                      <a:pt x="2538730" y="379730"/>
                    </a:cubicBezTo>
                    <a:lnTo>
                      <a:pt x="2538730" y="1184910"/>
                    </a:lnTo>
                    <a:close/>
                  </a:path>
                </a:pathLst>
              </a:custGeom>
              <a:solidFill>
                <a:srgbClr val="555555"/>
              </a:solidFill>
            </p:spPr>
            <p:txBody>
              <a:bodyPr/>
              <a:lstStyle/>
              <a:p>
                <a:endParaRPr lang="en-CA"/>
              </a:p>
            </p:txBody>
          </p:sp>
        </p:grpSp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788D9CC1-615B-CCD9-E42B-5068EB943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6206" y="1117188"/>
              <a:ext cx="3168763" cy="6858000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BBB637E-50EB-D143-C0EA-2A1CEB4C2FA0}"/>
              </a:ext>
            </a:extLst>
          </p:cNvPr>
          <p:cNvSpPr/>
          <p:nvPr/>
        </p:nvSpPr>
        <p:spPr>
          <a:xfrm>
            <a:off x="10931148" y="136525"/>
            <a:ext cx="952805" cy="689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2" descr="Microsoft Learn Student Ambassadors CEE">
            <a:extLst>
              <a:ext uri="{FF2B5EF4-FFF2-40B4-BE49-F238E27FC236}">
                <a16:creationId xmlns:a16="http://schemas.microsoft.com/office/drawing/2014/main" id="{6DA67664-1D5A-D0EB-6B31-337720FA3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209" y="39132"/>
            <a:ext cx="952805" cy="8840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A5E7BF4B-F703-28E1-A6FE-6F71A608BB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89499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32"/>
    </mc:Choice>
    <mc:Fallback>
      <p:transition spd="slow" advTm="20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FD9C0-3B0B-FC0B-817D-8831C9D40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Features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FC1166-A0C6-CCD7-D87E-D44EE24BB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6</a:t>
            </a:fld>
            <a:endParaRPr lang="en-US"/>
          </a:p>
        </p:txBody>
      </p:sp>
      <p:sp>
        <p:nvSpPr>
          <p:cNvPr id="7" name="Freeform 13">
            <a:extLst>
              <a:ext uri="{FF2B5EF4-FFF2-40B4-BE49-F238E27FC236}">
                <a16:creationId xmlns:a16="http://schemas.microsoft.com/office/drawing/2014/main" id="{80C4B89D-267D-9A28-9EAC-FEBE00056ACC}"/>
              </a:ext>
            </a:extLst>
          </p:cNvPr>
          <p:cNvSpPr/>
          <p:nvPr/>
        </p:nvSpPr>
        <p:spPr>
          <a:xfrm>
            <a:off x="557629" y="6117253"/>
            <a:ext cx="695617" cy="604222"/>
          </a:xfrm>
          <a:custGeom>
            <a:avLst/>
            <a:gdLst/>
            <a:ahLst/>
            <a:cxnLst/>
            <a:rect l="l" t="t" r="r" b="b"/>
            <a:pathLst>
              <a:path w="1035157" h="899151">
                <a:moveTo>
                  <a:pt x="0" y="0"/>
                </a:moveTo>
                <a:lnTo>
                  <a:pt x="1035157" y="0"/>
                </a:lnTo>
                <a:lnTo>
                  <a:pt x="1035157" y="899150"/>
                </a:lnTo>
                <a:lnTo>
                  <a:pt x="0" y="899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0A8AB0B-B996-E6A0-B211-CD858C974884}"/>
              </a:ext>
            </a:extLst>
          </p:cNvPr>
          <p:cNvSpPr txBox="1"/>
          <p:nvPr/>
        </p:nvSpPr>
        <p:spPr>
          <a:xfrm>
            <a:off x="467429" y="1843844"/>
            <a:ext cx="3221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P" sz="2800" b="1" dirty="0"/>
              <a:t>1. Daily Monitoring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55B3DEF-ADBA-1B68-D77D-05D520690904}"/>
              </a:ext>
            </a:extLst>
          </p:cNvPr>
          <p:cNvSpPr txBox="1"/>
          <p:nvPr/>
        </p:nvSpPr>
        <p:spPr>
          <a:xfrm>
            <a:off x="926519" y="2524857"/>
            <a:ext cx="5513539" cy="3261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i="0" u="none" strike="noStrike" dirty="0">
                <a:solidFill>
                  <a:srgbClr val="000000"/>
                </a:solidFill>
                <a:effectLst/>
              </a:rPr>
              <a:t>Threshold-based Alarms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dirty="0">
                <a:solidFill>
                  <a:srgbClr val="000000"/>
                </a:solidFill>
              </a:rPr>
              <a:t>Can be Integrated for automatic infrastructure management</a:t>
            </a:r>
          </a:p>
          <a:p>
            <a:pPr>
              <a:lnSpc>
                <a:spcPct val="150000"/>
              </a:lnSpc>
            </a:pPr>
            <a:endParaRPr lang="en-US" sz="2800" i="0" u="none" strike="noStrike" dirty="0">
              <a:solidFill>
                <a:srgbClr val="000000"/>
              </a:solidFill>
              <a:effectLst/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endParaRPr lang="en-NP" sz="2800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928845B-B58C-863A-3AF9-49C6E85B0FBF}"/>
              </a:ext>
            </a:extLst>
          </p:cNvPr>
          <p:cNvGrpSpPr/>
          <p:nvPr/>
        </p:nvGrpSpPr>
        <p:grpSpPr>
          <a:xfrm>
            <a:off x="7015689" y="1508107"/>
            <a:ext cx="4338111" cy="8581595"/>
            <a:chOff x="7696315" y="957217"/>
            <a:chExt cx="3628546" cy="7177943"/>
          </a:xfrm>
        </p:grpSpPr>
        <p:grpSp>
          <p:nvGrpSpPr>
            <p:cNvPr id="39" name="Group 11">
              <a:extLst>
                <a:ext uri="{FF2B5EF4-FFF2-40B4-BE49-F238E27FC236}">
                  <a16:creationId xmlns:a16="http://schemas.microsoft.com/office/drawing/2014/main" id="{0FED7FFB-C78E-B6A3-8D8D-2370A159216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96315" y="957217"/>
              <a:ext cx="3628546" cy="7177943"/>
              <a:chOff x="0" y="0"/>
              <a:chExt cx="2620010" cy="5182870"/>
            </a:xfrm>
          </p:grpSpPr>
          <p:sp>
            <p:nvSpPr>
              <p:cNvPr id="40" name="Freeform 12">
                <a:extLst>
                  <a:ext uri="{FF2B5EF4-FFF2-40B4-BE49-F238E27FC236}">
                    <a16:creationId xmlns:a16="http://schemas.microsoft.com/office/drawing/2014/main" id="{7A483FEF-331F-AC83-D9AE-074AB881E9F6}"/>
                  </a:ext>
                </a:extLst>
              </p:cNvPr>
              <p:cNvSpPr/>
              <p:nvPr/>
            </p:nvSpPr>
            <p:spPr>
              <a:xfrm>
                <a:off x="53340" y="25400"/>
                <a:ext cx="2513330" cy="5132070"/>
              </a:xfrm>
              <a:custGeom>
                <a:avLst/>
                <a:gdLst/>
                <a:ahLst/>
                <a:cxnLst/>
                <a:rect l="l" t="t" r="r" b="b"/>
                <a:pathLst>
                  <a:path w="2513330" h="5132070">
                    <a:moveTo>
                      <a:pt x="2159000" y="0"/>
                    </a:moveTo>
                    <a:lnTo>
                      <a:pt x="354330" y="0"/>
                    </a:lnTo>
                    <a:cubicBezTo>
                      <a:pt x="158750" y="0"/>
                      <a:pt x="0" y="158750"/>
                      <a:pt x="0" y="354330"/>
                    </a:cubicBezTo>
                    <a:lnTo>
                      <a:pt x="0" y="4777740"/>
                    </a:lnTo>
                    <a:cubicBezTo>
                      <a:pt x="0" y="4973320"/>
                      <a:pt x="158750" y="5132070"/>
                      <a:pt x="354330" y="5132070"/>
                    </a:cubicBezTo>
                    <a:lnTo>
                      <a:pt x="2159000" y="5132070"/>
                    </a:lnTo>
                    <a:cubicBezTo>
                      <a:pt x="2354580" y="5132070"/>
                      <a:pt x="2513330" y="4973320"/>
                      <a:pt x="2513330" y="4777740"/>
                    </a:cubicBezTo>
                    <a:lnTo>
                      <a:pt x="2513330" y="354330"/>
                    </a:lnTo>
                    <a:cubicBezTo>
                      <a:pt x="2513330" y="158750"/>
                      <a:pt x="2354580" y="0"/>
                      <a:pt x="2159000" y="0"/>
                    </a:cubicBezTo>
                    <a:close/>
                    <a:moveTo>
                      <a:pt x="1558290" y="162560"/>
                    </a:moveTo>
                    <a:cubicBezTo>
                      <a:pt x="1576070" y="162560"/>
                      <a:pt x="1590040" y="176530"/>
                      <a:pt x="1590040" y="194310"/>
                    </a:cubicBezTo>
                    <a:cubicBezTo>
                      <a:pt x="1590040" y="212090"/>
                      <a:pt x="1576070" y="226060"/>
                      <a:pt x="1558290" y="226060"/>
                    </a:cubicBezTo>
                    <a:cubicBezTo>
                      <a:pt x="1540510" y="226060"/>
                      <a:pt x="1526540" y="212090"/>
                      <a:pt x="1526540" y="194310"/>
                    </a:cubicBezTo>
                    <a:cubicBezTo>
                      <a:pt x="1526540" y="176530"/>
                      <a:pt x="1541780" y="162560"/>
                      <a:pt x="1558290" y="162560"/>
                    </a:cubicBezTo>
                    <a:close/>
                    <a:moveTo>
                      <a:pt x="1089660" y="172720"/>
                    </a:moveTo>
                    <a:lnTo>
                      <a:pt x="1394460" y="172720"/>
                    </a:lnTo>
                    <a:cubicBezTo>
                      <a:pt x="1405890" y="172720"/>
                      <a:pt x="1416050" y="181610"/>
                      <a:pt x="1416050" y="194310"/>
                    </a:cubicBezTo>
                    <a:cubicBezTo>
                      <a:pt x="1416050" y="207010"/>
                      <a:pt x="1405890" y="215900"/>
                      <a:pt x="1394460" y="215900"/>
                    </a:cubicBezTo>
                    <a:lnTo>
                      <a:pt x="1089660" y="215900"/>
                    </a:lnTo>
                    <a:cubicBezTo>
                      <a:pt x="1078230" y="215900"/>
                      <a:pt x="1068070" y="207010"/>
                      <a:pt x="1068070" y="194310"/>
                    </a:cubicBezTo>
                    <a:cubicBezTo>
                      <a:pt x="1068070" y="181610"/>
                      <a:pt x="1078230" y="172720"/>
                      <a:pt x="1089660" y="172720"/>
                    </a:cubicBezTo>
                    <a:close/>
                    <a:moveTo>
                      <a:pt x="2383790" y="4798060"/>
                    </a:moveTo>
                    <a:cubicBezTo>
                      <a:pt x="2383790" y="4913630"/>
                      <a:pt x="2289810" y="5007610"/>
                      <a:pt x="2174240" y="5007610"/>
                    </a:cubicBezTo>
                    <a:lnTo>
                      <a:pt x="341630" y="5007610"/>
                    </a:lnTo>
                    <a:cubicBezTo>
                      <a:pt x="226060" y="5007610"/>
                      <a:pt x="132080" y="4913630"/>
                      <a:pt x="132080" y="4798060"/>
                    </a:cubicBezTo>
                    <a:lnTo>
                      <a:pt x="132080" y="340360"/>
                    </a:lnTo>
                    <a:cubicBezTo>
                      <a:pt x="132080" y="224790"/>
                      <a:pt x="226060" y="130810"/>
                      <a:pt x="341630" y="130810"/>
                    </a:cubicBezTo>
                    <a:lnTo>
                      <a:pt x="614680" y="130810"/>
                    </a:lnTo>
                    <a:lnTo>
                      <a:pt x="614680" y="187960"/>
                    </a:lnTo>
                    <a:cubicBezTo>
                      <a:pt x="614680" y="252730"/>
                      <a:pt x="668020" y="306070"/>
                      <a:pt x="732790" y="306070"/>
                    </a:cubicBezTo>
                    <a:lnTo>
                      <a:pt x="1783080" y="306070"/>
                    </a:lnTo>
                    <a:cubicBezTo>
                      <a:pt x="1847850" y="306070"/>
                      <a:pt x="1901190" y="252730"/>
                      <a:pt x="1901190" y="187960"/>
                    </a:cubicBezTo>
                    <a:lnTo>
                      <a:pt x="1901190" y="130810"/>
                    </a:lnTo>
                    <a:lnTo>
                      <a:pt x="2172970" y="130810"/>
                    </a:lnTo>
                    <a:cubicBezTo>
                      <a:pt x="2288540" y="130810"/>
                      <a:pt x="2382520" y="224790"/>
                      <a:pt x="2382520" y="340360"/>
                    </a:cubicBezTo>
                    <a:lnTo>
                      <a:pt x="2382520" y="479806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42" name="Freeform 14">
                <a:extLst>
                  <a:ext uri="{FF2B5EF4-FFF2-40B4-BE49-F238E27FC236}">
                    <a16:creationId xmlns:a16="http://schemas.microsoft.com/office/drawing/2014/main" id="{FDF127E3-FDA6-2FFB-7EE3-4961980C9932}"/>
                  </a:ext>
                </a:extLst>
              </p:cNvPr>
              <p:cNvSpPr/>
              <p:nvPr/>
            </p:nvSpPr>
            <p:spPr>
              <a:xfrm>
                <a:off x="1121410" y="198120"/>
                <a:ext cx="34798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347980" h="43180">
                    <a:moveTo>
                      <a:pt x="326390" y="0"/>
                    </a:moveTo>
                    <a:lnTo>
                      <a:pt x="21590" y="0"/>
                    </a:lnTo>
                    <a:cubicBezTo>
                      <a:pt x="10160" y="0"/>
                      <a:pt x="0" y="8890"/>
                      <a:pt x="0" y="21590"/>
                    </a:cubicBezTo>
                    <a:cubicBezTo>
                      <a:pt x="0" y="34290"/>
                      <a:pt x="10160" y="43180"/>
                      <a:pt x="21590" y="43180"/>
                    </a:cubicBezTo>
                    <a:lnTo>
                      <a:pt x="326390" y="43180"/>
                    </a:lnTo>
                    <a:cubicBezTo>
                      <a:pt x="337820" y="43180"/>
                      <a:pt x="347980" y="34290"/>
                      <a:pt x="347980" y="21590"/>
                    </a:cubicBezTo>
                    <a:cubicBezTo>
                      <a:pt x="347980" y="8890"/>
                      <a:pt x="337820" y="0"/>
                      <a:pt x="326390" y="0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43" name="Freeform 15">
                <a:extLst>
                  <a:ext uri="{FF2B5EF4-FFF2-40B4-BE49-F238E27FC236}">
                    <a16:creationId xmlns:a16="http://schemas.microsoft.com/office/drawing/2014/main" id="{FD26398E-283C-A3AB-9306-E4BE0497B6B4}"/>
                  </a:ext>
                </a:extLst>
              </p:cNvPr>
              <p:cNvSpPr/>
              <p:nvPr/>
            </p:nvSpPr>
            <p:spPr>
              <a:xfrm>
                <a:off x="1578312" y="187909"/>
                <a:ext cx="66636" cy="63602"/>
              </a:xfrm>
              <a:custGeom>
                <a:avLst/>
                <a:gdLst/>
                <a:ahLst/>
                <a:cxnLst/>
                <a:rect l="l" t="t" r="r" b="b"/>
                <a:pathLst>
                  <a:path w="66636" h="63602">
                    <a:moveTo>
                      <a:pt x="33318" y="51"/>
                    </a:moveTo>
                    <a:cubicBezTo>
                      <a:pt x="21941" y="0"/>
                      <a:pt x="11406" y="6040"/>
                      <a:pt x="5703" y="15885"/>
                    </a:cubicBezTo>
                    <a:cubicBezTo>
                      <a:pt x="0" y="25729"/>
                      <a:pt x="0" y="37873"/>
                      <a:pt x="5703" y="47717"/>
                    </a:cubicBezTo>
                    <a:cubicBezTo>
                      <a:pt x="11406" y="57562"/>
                      <a:pt x="21941" y="63602"/>
                      <a:pt x="33318" y="63551"/>
                    </a:cubicBezTo>
                    <a:cubicBezTo>
                      <a:pt x="44695" y="63602"/>
                      <a:pt x="55230" y="57562"/>
                      <a:pt x="60933" y="47717"/>
                    </a:cubicBezTo>
                    <a:cubicBezTo>
                      <a:pt x="66636" y="37873"/>
                      <a:pt x="66636" y="25729"/>
                      <a:pt x="60933" y="15885"/>
                    </a:cubicBezTo>
                    <a:cubicBezTo>
                      <a:pt x="55230" y="6040"/>
                      <a:pt x="44695" y="0"/>
                      <a:pt x="33318" y="51"/>
                    </a:cubicBezTo>
                    <a:close/>
                  </a:path>
                </a:pathLst>
              </a:custGeom>
              <a:solidFill>
                <a:srgbClr val="555555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44" name="Freeform 16">
                <a:extLst>
                  <a:ext uri="{FF2B5EF4-FFF2-40B4-BE49-F238E27FC236}">
                    <a16:creationId xmlns:a16="http://schemas.microsoft.com/office/drawing/2014/main" id="{B9959ECE-BACB-C0CB-299A-C114256DA06E}"/>
                  </a:ext>
                </a:extLst>
              </p:cNvPr>
              <p:cNvSpPr/>
              <p:nvPr/>
            </p:nvSpPr>
            <p:spPr>
              <a:xfrm>
                <a:off x="0" y="685800"/>
                <a:ext cx="27940" cy="21336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213360">
                    <a:moveTo>
                      <a:pt x="0" y="26670"/>
                    </a:moveTo>
                    <a:lnTo>
                      <a:pt x="0" y="185420"/>
                    </a:lnTo>
                    <a:cubicBezTo>
                      <a:pt x="0" y="200660"/>
                      <a:pt x="12700" y="213360"/>
                      <a:pt x="27940" y="21336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45" name="Freeform 17">
                <a:extLst>
                  <a:ext uri="{FF2B5EF4-FFF2-40B4-BE49-F238E27FC236}">
                    <a16:creationId xmlns:a16="http://schemas.microsoft.com/office/drawing/2014/main" id="{C3D2A504-1D72-F47A-23E8-155ABEA6CED8}"/>
                  </a:ext>
                </a:extLst>
              </p:cNvPr>
              <p:cNvSpPr/>
              <p:nvPr/>
            </p:nvSpPr>
            <p:spPr>
              <a:xfrm>
                <a:off x="0" y="1057910"/>
                <a:ext cx="27940" cy="38481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4810">
                    <a:moveTo>
                      <a:pt x="0" y="26670"/>
                    </a:moveTo>
                    <a:lnTo>
                      <a:pt x="0" y="356870"/>
                    </a:lnTo>
                    <a:cubicBezTo>
                      <a:pt x="0" y="372110"/>
                      <a:pt x="12700" y="384810"/>
                      <a:pt x="27940" y="384810"/>
                    </a:cubicBezTo>
                    <a:lnTo>
                      <a:pt x="27940" y="0"/>
                    </a:lnTo>
                    <a:cubicBezTo>
                      <a:pt x="12700" y="0"/>
                      <a:pt x="0" y="11430"/>
                      <a:pt x="0" y="2667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46" name="Freeform 18">
                <a:extLst>
                  <a:ext uri="{FF2B5EF4-FFF2-40B4-BE49-F238E27FC236}">
                    <a16:creationId xmlns:a16="http://schemas.microsoft.com/office/drawing/2014/main" id="{59446E5A-D1FB-CF5A-C1A2-9CE377C7216F}"/>
                  </a:ext>
                </a:extLst>
              </p:cNvPr>
              <p:cNvSpPr/>
              <p:nvPr/>
            </p:nvSpPr>
            <p:spPr>
              <a:xfrm>
                <a:off x="0" y="1526540"/>
                <a:ext cx="27940" cy="38608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386080">
                    <a:moveTo>
                      <a:pt x="0" y="27940"/>
                    </a:moveTo>
                    <a:lnTo>
                      <a:pt x="0" y="358140"/>
                    </a:lnTo>
                    <a:cubicBezTo>
                      <a:pt x="0" y="373380"/>
                      <a:pt x="12700" y="386080"/>
                      <a:pt x="27940" y="386080"/>
                    </a:cubicBezTo>
                    <a:lnTo>
                      <a:pt x="27940" y="0"/>
                    </a:lnTo>
                    <a:cubicBezTo>
                      <a:pt x="12700" y="0"/>
                      <a:pt x="0" y="12700"/>
                      <a:pt x="0" y="2794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47" name="Freeform 19">
                <a:extLst>
                  <a:ext uri="{FF2B5EF4-FFF2-40B4-BE49-F238E27FC236}">
                    <a16:creationId xmlns:a16="http://schemas.microsoft.com/office/drawing/2014/main" id="{308C48A9-22A9-3F50-2042-2E164E43CBE7}"/>
                  </a:ext>
                </a:extLst>
              </p:cNvPr>
              <p:cNvSpPr/>
              <p:nvPr/>
            </p:nvSpPr>
            <p:spPr>
              <a:xfrm>
                <a:off x="2592070" y="1184910"/>
                <a:ext cx="27940" cy="618490"/>
              </a:xfrm>
              <a:custGeom>
                <a:avLst/>
                <a:gdLst/>
                <a:ahLst/>
                <a:cxnLst/>
                <a:rect l="l" t="t" r="r" b="b"/>
                <a:pathLst>
                  <a:path w="27940" h="618490">
                    <a:moveTo>
                      <a:pt x="0" y="0"/>
                    </a:moveTo>
                    <a:lnTo>
                      <a:pt x="0" y="618490"/>
                    </a:lnTo>
                    <a:cubicBezTo>
                      <a:pt x="15240" y="618490"/>
                      <a:pt x="27940" y="605790"/>
                      <a:pt x="27940" y="590550"/>
                    </a:cubicBezTo>
                    <a:lnTo>
                      <a:pt x="27940" y="27940"/>
                    </a:lnTo>
                    <a:cubicBezTo>
                      <a:pt x="27940" y="12700"/>
                      <a:pt x="15240" y="0"/>
                      <a:pt x="0" y="0"/>
                    </a:cubicBezTo>
                    <a:close/>
                  </a:path>
                </a:pathLst>
              </a:custGeom>
              <a:solidFill>
                <a:srgbClr val="2E2E2E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48" name="Freeform 20">
                <a:extLst>
                  <a:ext uri="{FF2B5EF4-FFF2-40B4-BE49-F238E27FC236}">
                    <a16:creationId xmlns:a16="http://schemas.microsoft.com/office/drawing/2014/main" id="{F9F686E2-A5A5-56D9-B42D-F8DC41856E67}"/>
                  </a:ext>
                </a:extLst>
              </p:cNvPr>
              <p:cNvSpPr/>
              <p:nvPr/>
            </p:nvSpPr>
            <p:spPr>
              <a:xfrm>
                <a:off x="27940" y="0"/>
                <a:ext cx="2564130" cy="5182870"/>
              </a:xfrm>
              <a:custGeom>
                <a:avLst/>
                <a:gdLst/>
                <a:ahLst/>
                <a:cxnLst/>
                <a:rect l="l" t="t" r="r" b="b"/>
                <a:pathLst>
                  <a:path w="2564130" h="5182870">
                    <a:moveTo>
                      <a:pt x="2564130" y="1184910"/>
                    </a:moveTo>
                    <a:lnTo>
                      <a:pt x="2564130" y="379730"/>
                    </a:lnTo>
                    <a:cubicBezTo>
                      <a:pt x="2564130" y="353060"/>
                      <a:pt x="2561590" y="327660"/>
                      <a:pt x="2556510" y="303530"/>
                    </a:cubicBezTo>
                    <a:cubicBezTo>
                      <a:pt x="2553970" y="290830"/>
                      <a:pt x="2551430" y="279400"/>
                      <a:pt x="2547620" y="266700"/>
                    </a:cubicBezTo>
                    <a:cubicBezTo>
                      <a:pt x="2542540" y="248920"/>
                      <a:pt x="2534920" y="231140"/>
                      <a:pt x="2527300" y="214630"/>
                    </a:cubicBezTo>
                    <a:cubicBezTo>
                      <a:pt x="2522220" y="203200"/>
                      <a:pt x="2515870" y="193040"/>
                      <a:pt x="2509520" y="182880"/>
                    </a:cubicBezTo>
                    <a:cubicBezTo>
                      <a:pt x="2503170" y="172720"/>
                      <a:pt x="2496820" y="162560"/>
                      <a:pt x="2489200" y="152400"/>
                    </a:cubicBezTo>
                    <a:cubicBezTo>
                      <a:pt x="2477770" y="137160"/>
                      <a:pt x="2466340" y="124460"/>
                      <a:pt x="2453640" y="110490"/>
                    </a:cubicBezTo>
                    <a:cubicBezTo>
                      <a:pt x="2444750" y="101600"/>
                      <a:pt x="2435860" y="93980"/>
                      <a:pt x="2426970" y="86360"/>
                    </a:cubicBezTo>
                    <a:cubicBezTo>
                      <a:pt x="2360930" y="31750"/>
                      <a:pt x="2277110" y="0"/>
                      <a:pt x="2185670" y="0"/>
                    </a:cubicBezTo>
                    <a:lnTo>
                      <a:pt x="379730" y="0"/>
                    </a:lnTo>
                    <a:cubicBezTo>
                      <a:pt x="288290" y="0"/>
                      <a:pt x="203200" y="33020"/>
                      <a:pt x="138430" y="86360"/>
                    </a:cubicBezTo>
                    <a:cubicBezTo>
                      <a:pt x="129540" y="93980"/>
                      <a:pt x="120650" y="102870"/>
                      <a:pt x="111760" y="110490"/>
                    </a:cubicBezTo>
                    <a:cubicBezTo>
                      <a:pt x="99060" y="123190"/>
                      <a:pt x="86360" y="137160"/>
                      <a:pt x="76200" y="152400"/>
                    </a:cubicBezTo>
                    <a:cubicBezTo>
                      <a:pt x="68580" y="162560"/>
                      <a:pt x="62230" y="172720"/>
                      <a:pt x="55880" y="182880"/>
                    </a:cubicBezTo>
                    <a:cubicBezTo>
                      <a:pt x="49530" y="193040"/>
                      <a:pt x="43180" y="204470"/>
                      <a:pt x="38100" y="214630"/>
                    </a:cubicBezTo>
                    <a:cubicBezTo>
                      <a:pt x="29210" y="232410"/>
                      <a:pt x="22860" y="248920"/>
                      <a:pt x="16510" y="266700"/>
                    </a:cubicBezTo>
                    <a:cubicBezTo>
                      <a:pt x="12700" y="279400"/>
                      <a:pt x="10160" y="290830"/>
                      <a:pt x="7620" y="303530"/>
                    </a:cubicBezTo>
                    <a:cubicBezTo>
                      <a:pt x="2540" y="327660"/>
                      <a:pt x="0" y="354330"/>
                      <a:pt x="0" y="379730"/>
                    </a:cubicBezTo>
                    <a:lnTo>
                      <a:pt x="0" y="4803140"/>
                    </a:lnTo>
                    <a:cubicBezTo>
                      <a:pt x="0" y="5012690"/>
                      <a:pt x="170180" y="5182870"/>
                      <a:pt x="379730" y="5182870"/>
                    </a:cubicBezTo>
                    <a:lnTo>
                      <a:pt x="2184400" y="5182870"/>
                    </a:lnTo>
                    <a:cubicBezTo>
                      <a:pt x="2393950" y="5182870"/>
                      <a:pt x="2564130" y="5012690"/>
                      <a:pt x="2564130" y="4803140"/>
                    </a:cubicBezTo>
                    <a:lnTo>
                      <a:pt x="2564130" y="1184910"/>
                    </a:lnTo>
                    <a:close/>
                    <a:moveTo>
                      <a:pt x="2538730" y="1184910"/>
                    </a:moveTo>
                    <a:lnTo>
                      <a:pt x="2538730" y="4804410"/>
                    </a:lnTo>
                    <a:cubicBezTo>
                      <a:pt x="2538730" y="4999990"/>
                      <a:pt x="2379980" y="5158740"/>
                      <a:pt x="2184400" y="5158740"/>
                    </a:cubicBezTo>
                    <a:lnTo>
                      <a:pt x="379730" y="5158740"/>
                    </a:lnTo>
                    <a:cubicBezTo>
                      <a:pt x="184150" y="5158740"/>
                      <a:pt x="25400" y="4999990"/>
                      <a:pt x="25400" y="4804410"/>
                    </a:cubicBezTo>
                    <a:lnTo>
                      <a:pt x="25400" y="381000"/>
                    </a:lnTo>
                    <a:cubicBezTo>
                      <a:pt x="25400" y="184150"/>
                      <a:pt x="184150" y="25400"/>
                      <a:pt x="379730" y="25400"/>
                    </a:cubicBezTo>
                    <a:lnTo>
                      <a:pt x="2184400" y="25400"/>
                    </a:lnTo>
                    <a:cubicBezTo>
                      <a:pt x="2379980" y="25400"/>
                      <a:pt x="2538730" y="184150"/>
                      <a:pt x="2538730" y="379730"/>
                    </a:cubicBezTo>
                    <a:lnTo>
                      <a:pt x="2538730" y="1184910"/>
                    </a:lnTo>
                    <a:close/>
                  </a:path>
                </a:pathLst>
              </a:custGeom>
              <a:solidFill>
                <a:srgbClr val="555555"/>
              </a:solidFill>
            </p:spPr>
            <p:txBody>
              <a:bodyPr/>
              <a:lstStyle/>
              <a:p>
                <a:endParaRPr lang="en-CA"/>
              </a:p>
            </p:txBody>
          </p:sp>
        </p:grpSp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AC9B1F1B-D181-A32E-CAD5-576481E79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6206" y="1117188"/>
              <a:ext cx="3168763" cy="6858000"/>
            </a:xfrm>
            <a:prstGeom prst="rect">
              <a:avLst/>
            </a:prstGeom>
          </p:spPr>
        </p:pic>
      </p:grpSp>
      <p:sp>
        <p:nvSpPr>
          <p:cNvPr id="58" name="Slide Number Placeholder 4">
            <a:extLst>
              <a:ext uri="{FF2B5EF4-FFF2-40B4-BE49-F238E27FC236}">
                <a16:creationId xmlns:a16="http://schemas.microsoft.com/office/drawing/2014/main" id="{D1A2F865-CAC6-CFD0-C595-76E1450B7794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5F1C6E-CB43-4EEB-BCFC-DCF207AA32C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5DDF81-CE71-9BEB-FBDF-98D09F40C40F}"/>
              </a:ext>
            </a:extLst>
          </p:cNvPr>
          <p:cNvSpPr/>
          <p:nvPr/>
        </p:nvSpPr>
        <p:spPr>
          <a:xfrm>
            <a:off x="10931148" y="136525"/>
            <a:ext cx="952805" cy="689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2" descr="Microsoft Learn Student Ambassadors CEE">
            <a:extLst>
              <a:ext uri="{FF2B5EF4-FFF2-40B4-BE49-F238E27FC236}">
                <a16:creationId xmlns:a16="http://schemas.microsoft.com/office/drawing/2014/main" id="{7C10706C-A897-B497-C595-BCBB93CDE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209" y="39132"/>
            <a:ext cx="952805" cy="8840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91DB2387-2F4E-AFB3-1F9F-B76285B0E5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25183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79"/>
    </mc:Choice>
    <mc:Fallback>
      <p:transition spd="slow" advTm="13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378A7D-4EBF-4FF6-2C87-ED43EC831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900B0-EAA2-78D7-2E09-CE104C593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Features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0930E-F095-CC19-9E90-FDBCD511F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7</a:t>
            </a:fld>
            <a:endParaRPr lang="en-US"/>
          </a:p>
        </p:txBody>
      </p:sp>
      <p:sp>
        <p:nvSpPr>
          <p:cNvPr id="7" name="Freeform 13">
            <a:extLst>
              <a:ext uri="{FF2B5EF4-FFF2-40B4-BE49-F238E27FC236}">
                <a16:creationId xmlns:a16="http://schemas.microsoft.com/office/drawing/2014/main" id="{2D3BBD3A-E392-988F-C585-BFE36817BF85}"/>
              </a:ext>
            </a:extLst>
          </p:cNvPr>
          <p:cNvSpPr/>
          <p:nvPr/>
        </p:nvSpPr>
        <p:spPr>
          <a:xfrm>
            <a:off x="557629" y="6117253"/>
            <a:ext cx="695617" cy="604222"/>
          </a:xfrm>
          <a:custGeom>
            <a:avLst/>
            <a:gdLst/>
            <a:ahLst/>
            <a:cxnLst/>
            <a:rect l="l" t="t" r="r" b="b"/>
            <a:pathLst>
              <a:path w="1035157" h="899151">
                <a:moveTo>
                  <a:pt x="0" y="0"/>
                </a:moveTo>
                <a:lnTo>
                  <a:pt x="1035157" y="0"/>
                </a:lnTo>
                <a:lnTo>
                  <a:pt x="1035157" y="899150"/>
                </a:lnTo>
                <a:lnTo>
                  <a:pt x="0" y="899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9" name="Group 11">
            <a:extLst>
              <a:ext uri="{FF2B5EF4-FFF2-40B4-BE49-F238E27FC236}">
                <a16:creationId xmlns:a16="http://schemas.microsoft.com/office/drawing/2014/main" id="{C66B04DB-3797-48CF-FDA5-C68909EF58CA}"/>
              </a:ext>
            </a:extLst>
          </p:cNvPr>
          <p:cNvGrpSpPr>
            <a:grpSpLocks noChangeAspect="1"/>
          </p:cNvGrpSpPr>
          <p:nvPr/>
        </p:nvGrpSpPr>
        <p:grpSpPr>
          <a:xfrm>
            <a:off x="7696315" y="957217"/>
            <a:ext cx="3628546" cy="7177943"/>
            <a:chOff x="0" y="0"/>
            <a:chExt cx="2620010" cy="5182870"/>
          </a:xfrm>
        </p:grpSpPr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58C4D7ED-CA83-920D-8BDA-38AE821E89B8}"/>
                </a:ext>
              </a:extLst>
            </p:cNvPr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ED0F1702-D208-509B-AFF2-36E40E2B7B6E}"/>
                </a:ext>
              </a:extLst>
            </p:cNvPr>
            <p:cNvSpPr/>
            <p:nvPr/>
          </p:nvSpPr>
          <p:spPr>
            <a:xfrm>
              <a:off x="178735" y="156210"/>
              <a:ext cx="2268711" cy="489884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22" r="-1357" b="-1334"/>
              </a:stretch>
            </a:blipFill>
          </p:spPr>
          <p:txBody>
            <a:bodyPr/>
            <a:lstStyle/>
            <a:p>
              <a:endParaRPr lang="en-NP" dirty="0"/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4C6EEB96-B543-1585-8DD3-06D51E12116A}"/>
                </a:ext>
              </a:extLst>
            </p:cNvPr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3" name="Freeform 15">
              <a:extLst>
                <a:ext uri="{FF2B5EF4-FFF2-40B4-BE49-F238E27FC236}">
                  <a16:creationId xmlns:a16="http://schemas.microsoft.com/office/drawing/2014/main" id="{8890459B-7E45-2F2E-B675-77E4DAC4021E}"/>
                </a:ext>
              </a:extLst>
            </p:cNvPr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2B7D213D-8D9A-2CB0-1282-4BFB384146A1}"/>
                </a:ext>
              </a:extLst>
            </p:cNvPr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21FE0F6F-986C-634F-D8C5-26D902FB1570}"/>
                </a:ext>
              </a:extLst>
            </p:cNvPr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6" name="Freeform 18">
              <a:extLst>
                <a:ext uri="{FF2B5EF4-FFF2-40B4-BE49-F238E27FC236}">
                  <a16:creationId xmlns:a16="http://schemas.microsoft.com/office/drawing/2014/main" id="{D7263926-8234-D1EA-D623-8780A125E012}"/>
                </a:ext>
              </a:extLst>
            </p:cNvPr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7" name="Freeform 19">
              <a:extLst>
                <a:ext uri="{FF2B5EF4-FFF2-40B4-BE49-F238E27FC236}">
                  <a16:creationId xmlns:a16="http://schemas.microsoft.com/office/drawing/2014/main" id="{2A6DCB3D-D299-C10B-C9EA-960D3AC80771}"/>
                </a:ext>
              </a:extLst>
            </p:cNvPr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8" name="Freeform 20">
              <a:extLst>
                <a:ext uri="{FF2B5EF4-FFF2-40B4-BE49-F238E27FC236}">
                  <a16:creationId xmlns:a16="http://schemas.microsoft.com/office/drawing/2014/main" id="{E154A6E2-6523-43F3-C64E-1F6C3219AF83}"/>
                </a:ext>
              </a:extLst>
            </p:cNvPr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6FA19EB-1678-05DD-DA36-F25E45C28CA4}"/>
              </a:ext>
            </a:extLst>
          </p:cNvPr>
          <p:cNvSpPr txBox="1"/>
          <p:nvPr/>
        </p:nvSpPr>
        <p:spPr>
          <a:xfrm>
            <a:off x="467429" y="1843844"/>
            <a:ext cx="1937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P" sz="2800" b="1" dirty="0"/>
              <a:t>2.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DF5FAC-A86A-FA45-48AE-7BB252E608B0}"/>
              </a:ext>
            </a:extLst>
          </p:cNvPr>
          <p:cNvSpPr txBox="1"/>
          <p:nvPr/>
        </p:nvSpPr>
        <p:spPr>
          <a:xfrm>
            <a:off x="941012" y="2462412"/>
            <a:ext cx="7002840" cy="2615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dirty="0">
                <a:solidFill>
                  <a:srgbClr val="000000"/>
                </a:solidFill>
                <a:latin typeface="-webkit-standard"/>
              </a:rPr>
              <a:t>C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ontext-specific action recommendations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dirty="0">
                <a:solidFill>
                  <a:srgbClr val="000000"/>
                </a:solidFill>
              </a:rPr>
              <a:t>Percentage-based disease risk updates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dirty="0">
                <a:solidFill>
                  <a:srgbClr val="000000"/>
                </a:solidFill>
              </a:rPr>
              <a:t>Safeguard alerts for potential algae blooms.</a:t>
            </a:r>
            <a:endParaRPr lang="en-NP" sz="2800" dirty="0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789E97CF-47F0-9E05-8D77-86C1271438AE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5F1C6E-CB43-4EEB-BCFC-DCF207AA32C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D5829C-7923-058B-4817-5A8D1AAA651A}"/>
              </a:ext>
            </a:extLst>
          </p:cNvPr>
          <p:cNvSpPr/>
          <p:nvPr/>
        </p:nvSpPr>
        <p:spPr>
          <a:xfrm>
            <a:off x="10931148" y="136525"/>
            <a:ext cx="952805" cy="689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2" descr="Microsoft Learn Student Ambassadors CEE">
            <a:extLst>
              <a:ext uri="{FF2B5EF4-FFF2-40B4-BE49-F238E27FC236}">
                <a16:creationId xmlns:a16="http://schemas.microsoft.com/office/drawing/2014/main" id="{6E5318B3-DE8E-8720-DAC4-3CCF9AC42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209" y="39132"/>
            <a:ext cx="952805" cy="8840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036545BB-75CE-5DA6-9F18-0FB096A3AD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77991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94"/>
    </mc:Choice>
    <mc:Fallback>
      <p:transition spd="slow" advTm="22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1E1EB0-AC10-F7AC-532D-443BC415F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38B22-CB68-740E-0305-B47F70679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Features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E4541-0D40-F862-9BE0-8A46CAB6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1C6E-CB43-4EEB-BCFC-DCF207AA32C3}" type="slidenum">
              <a:rPr lang="en-US" smtClean="0"/>
              <a:t>8</a:t>
            </a:fld>
            <a:endParaRPr lang="en-US"/>
          </a:p>
        </p:txBody>
      </p:sp>
      <p:sp>
        <p:nvSpPr>
          <p:cNvPr id="7" name="Freeform 13">
            <a:extLst>
              <a:ext uri="{FF2B5EF4-FFF2-40B4-BE49-F238E27FC236}">
                <a16:creationId xmlns:a16="http://schemas.microsoft.com/office/drawing/2014/main" id="{2283EB06-908A-1CD6-CE65-007F4179A419}"/>
              </a:ext>
            </a:extLst>
          </p:cNvPr>
          <p:cNvSpPr/>
          <p:nvPr/>
        </p:nvSpPr>
        <p:spPr>
          <a:xfrm>
            <a:off x="557629" y="6117253"/>
            <a:ext cx="695617" cy="604222"/>
          </a:xfrm>
          <a:custGeom>
            <a:avLst/>
            <a:gdLst/>
            <a:ahLst/>
            <a:cxnLst/>
            <a:rect l="l" t="t" r="r" b="b"/>
            <a:pathLst>
              <a:path w="1035157" h="899151">
                <a:moveTo>
                  <a:pt x="0" y="0"/>
                </a:moveTo>
                <a:lnTo>
                  <a:pt x="1035157" y="0"/>
                </a:lnTo>
                <a:lnTo>
                  <a:pt x="1035157" y="899150"/>
                </a:lnTo>
                <a:lnTo>
                  <a:pt x="0" y="899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9" name="Group 11">
            <a:extLst>
              <a:ext uri="{FF2B5EF4-FFF2-40B4-BE49-F238E27FC236}">
                <a16:creationId xmlns:a16="http://schemas.microsoft.com/office/drawing/2014/main" id="{FA3F05D8-0FD9-A0C9-63B6-3C2FBBCFA259}"/>
              </a:ext>
            </a:extLst>
          </p:cNvPr>
          <p:cNvGrpSpPr>
            <a:grpSpLocks noChangeAspect="1"/>
          </p:cNvGrpSpPr>
          <p:nvPr/>
        </p:nvGrpSpPr>
        <p:grpSpPr>
          <a:xfrm>
            <a:off x="7696315" y="957217"/>
            <a:ext cx="3628546" cy="7177943"/>
            <a:chOff x="0" y="0"/>
            <a:chExt cx="2620010" cy="5182870"/>
          </a:xfrm>
        </p:grpSpPr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ADDFAA8A-021C-E9CC-BEC5-E82A6F64E36C}"/>
                </a:ext>
              </a:extLst>
            </p:cNvPr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B99A4AA3-3EC2-612D-EBC7-620E0E59E57C}"/>
                </a:ext>
              </a:extLst>
            </p:cNvPr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3" name="Freeform 15">
              <a:extLst>
                <a:ext uri="{FF2B5EF4-FFF2-40B4-BE49-F238E27FC236}">
                  <a16:creationId xmlns:a16="http://schemas.microsoft.com/office/drawing/2014/main" id="{AA07BBCA-9ABC-E978-C94D-6C1E7AEDA536}"/>
                </a:ext>
              </a:extLst>
            </p:cNvPr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77A0EC3E-A39C-74CF-11C9-8529495C6071}"/>
                </a:ext>
              </a:extLst>
            </p:cNvPr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70EF65D4-5510-5697-1D50-9AAACCC18278}"/>
                </a:ext>
              </a:extLst>
            </p:cNvPr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6" name="Freeform 18">
              <a:extLst>
                <a:ext uri="{FF2B5EF4-FFF2-40B4-BE49-F238E27FC236}">
                  <a16:creationId xmlns:a16="http://schemas.microsoft.com/office/drawing/2014/main" id="{60871B91-361B-B841-ABDA-99DAB0B2E3BF}"/>
                </a:ext>
              </a:extLst>
            </p:cNvPr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7" name="Freeform 19">
              <a:extLst>
                <a:ext uri="{FF2B5EF4-FFF2-40B4-BE49-F238E27FC236}">
                  <a16:creationId xmlns:a16="http://schemas.microsoft.com/office/drawing/2014/main" id="{397655D6-A511-A8BE-A2E3-B8534B1E1069}"/>
                </a:ext>
              </a:extLst>
            </p:cNvPr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8" name="Freeform 20">
              <a:extLst>
                <a:ext uri="{FF2B5EF4-FFF2-40B4-BE49-F238E27FC236}">
                  <a16:creationId xmlns:a16="http://schemas.microsoft.com/office/drawing/2014/main" id="{09F3D0D5-B1F6-42A4-111C-5CA1B107B8DB}"/>
                </a:ext>
              </a:extLst>
            </p:cNvPr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4984A89-060B-6127-B874-16860390BE0F}"/>
              </a:ext>
            </a:extLst>
          </p:cNvPr>
          <p:cNvSpPr txBox="1"/>
          <p:nvPr/>
        </p:nvSpPr>
        <p:spPr>
          <a:xfrm>
            <a:off x="678982" y="2491708"/>
            <a:ext cx="6852216" cy="2615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i="0" u="none" strike="noStrike" dirty="0">
                <a:solidFill>
                  <a:srgbClr val="000000"/>
                </a:solidFill>
                <a:effectLst/>
              </a:rPr>
              <a:t>Image-based disease classification.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i="0" u="none" strike="noStrike" dirty="0">
                <a:solidFill>
                  <a:srgbClr val="000000"/>
                </a:solidFill>
                <a:effectLst/>
              </a:rPr>
              <a:t>4 Diseases in total (EUS, Fin Lesions, </a:t>
            </a:r>
            <a:r>
              <a:rPr lang="en-US" sz="2800" dirty="0">
                <a:solidFill>
                  <a:srgbClr val="000000"/>
                </a:solidFill>
              </a:rPr>
              <a:t>Tail and </a:t>
            </a:r>
            <a:r>
              <a:rPr lang="en-US" sz="2800" i="0" u="none" strike="noStrike" dirty="0">
                <a:solidFill>
                  <a:srgbClr val="000000"/>
                </a:solidFill>
                <a:effectLst/>
              </a:rPr>
              <a:t>Fin Rot, </a:t>
            </a: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Popeye </a:t>
            </a:r>
            <a:r>
              <a:rPr lang="en-US" sz="2800" i="0" u="none" strike="noStrike" dirty="0">
                <a:solidFill>
                  <a:srgbClr val="000000"/>
                </a:solidFill>
                <a:effectLst/>
              </a:rPr>
              <a:t>disease)</a:t>
            </a:r>
          </a:p>
          <a:p>
            <a:pPr>
              <a:lnSpc>
                <a:spcPct val="150000"/>
              </a:lnSpc>
            </a:pPr>
            <a:endParaRPr lang="en-US" sz="280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18EF9B-9D4A-ED3E-AEF4-85676FC5B9BF}"/>
              </a:ext>
            </a:extLst>
          </p:cNvPr>
          <p:cNvSpPr txBox="1"/>
          <p:nvPr/>
        </p:nvSpPr>
        <p:spPr>
          <a:xfrm>
            <a:off x="467429" y="1843844"/>
            <a:ext cx="356847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3. Disease Detection</a:t>
            </a:r>
          </a:p>
          <a:p>
            <a:endParaRPr lang="en-US" sz="2800" b="1" dirty="0"/>
          </a:p>
          <a:p>
            <a:endParaRPr lang="en-NP" sz="2800" b="1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E87679-46C6-F730-1F26-D64EBDADB7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0127" y="1117959"/>
            <a:ext cx="3250100" cy="6957500"/>
          </a:xfrm>
          <a:prstGeom prst="rect">
            <a:avLst/>
          </a:prstGeom>
        </p:spPr>
      </p:pic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1119AAD1-2A7F-73B0-DF97-20CCB9CAB59F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5F1C6E-CB43-4EEB-BCFC-DCF207AA32C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1CBA74-B080-AB1D-801D-ADA743F41C48}"/>
              </a:ext>
            </a:extLst>
          </p:cNvPr>
          <p:cNvSpPr/>
          <p:nvPr/>
        </p:nvSpPr>
        <p:spPr>
          <a:xfrm>
            <a:off x="10931148" y="136525"/>
            <a:ext cx="952805" cy="689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2" descr="Microsoft Learn Student Ambassadors CEE">
            <a:extLst>
              <a:ext uri="{FF2B5EF4-FFF2-40B4-BE49-F238E27FC236}">
                <a16:creationId xmlns:a16="http://schemas.microsoft.com/office/drawing/2014/main" id="{7B798566-0407-3214-E50A-952D1A716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7209" y="39132"/>
            <a:ext cx="952805" cy="8840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68511369-5AFC-2DFE-5CF0-68972855A5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81938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699"/>
    </mc:Choice>
    <mc:Fallback>
      <p:transition spd="slow" advTm="29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AF552-2160-2BF4-D359-A8592EF79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 Flow Diagram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3505AB17-70CB-4199-17BF-DF0BCADC38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73" t="4372" r="73282" b="5170"/>
          <a:stretch/>
        </p:blipFill>
        <p:spPr>
          <a:xfrm>
            <a:off x="6564496" y="770747"/>
            <a:ext cx="2179972" cy="54787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C1D999-D75E-63A4-B9AD-CDBDDCE66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65F1C6E-CB43-4EEB-BCFC-DCF207AA32C3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C5B0A9EC-390B-5466-B736-9B0D7C901E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15670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45"/>
    </mc:Choice>
    <mc:Fallback>
      <p:transition spd="slow" advTm="12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259</Words>
  <Application>Microsoft Office PowerPoint</Application>
  <PresentationFormat>Widescreen</PresentationFormat>
  <Paragraphs>81</Paragraphs>
  <Slides>13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31" baseType="lpstr">
      <vt:lpstr>Aptos</vt:lpstr>
      <vt:lpstr>Arial</vt:lpstr>
      <vt:lpstr>Canva Sans 1</vt:lpstr>
      <vt:lpstr>Canva Sans 2</vt:lpstr>
      <vt:lpstr>Canva Sans 2 Bold</vt:lpstr>
      <vt:lpstr>Canva Sans 2 Italics</vt:lpstr>
      <vt:lpstr>DM Sans</vt:lpstr>
      <vt:lpstr>DM Sans Italics</vt:lpstr>
      <vt:lpstr>Now Bold</vt:lpstr>
      <vt:lpstr>Open Sans</vt:lpstr>
      <vt:lpstr>Poppins</vt:lpstr>
      <vt:lpstr>Poppins Bold Italics</vt:lpstr>
      <vt:lpstr>Poppins Ultra-Bold</vt:lpstr>
      <vt:lpstr>TT Fors</vt:lpstr>
      <vt:lpstr>TT Norms Bold</vt:lpstr>
      <vt:lpstr>-webkit-standard</vt:lpstr>
      <vt:lpstr>Wingdings</vt:lpstr>
      <vt:lpstr>Office Theme</vt:lpstr>
      <vt:lpstr>Dr. Fish</vt:lpstr>
      <vt:lpstr>PowerPoint Presentation</vt:lpstr>
      <vt:lpstr>Domestic Data</vt:lpstr>
      <vt:lpstr>PowerPoint Presentation</vt:lpstr>
      <vt:lpstr>Introduction</vt:lpstr>
      <vt:lpstr>Major Features</vt:lpstr>
      <vt:lpstr>Major Features</vt:lpstr>
      <vt:lpstr>Major Features</vt:lpstr>
      <vt:lpstr>System Flow Diagram</vt:lpstr>
      <vt:lpstr> Customer Segments </vt:lpstr>
      <vt:lpstr>SDG Alignment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Your Innovation</dc:title>
  <dc:creator>IFN Media</dc:creator>
  <cp:lastModifiedBy>Santosh Yadav</cp:lastModifiedBy>
  <cp:revision>18</cp:revision>
  <dcterms:created xsi:type="dcterms:W3CDTF">2024-10-18T15:04:24Z</dcterms:created>
  <dcterms:modified xsi:type="dcterms:W3CDTF">2024-11-29T18:47:53Z</dcterms:modified>
</cp:coreProperties>
</file>

<file path=docProps/thumbnail.jpeg>
</file>